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3" r:id="rId3"/>
    <p:sldId id="273" r:id="rId4"/>
    <p:sldId id="268" r:id="rId5"/>
    <p:sldId id="269" r:id="rId6"/>
    <p:sldId id="274" r:id="rId7"/>
    <p:sldId id="275" r:id="rId8"/>
    <p:sldId id="284" r:id="rId9"/>
    <p:sldId id="260" r:id="rId10"/>
    <p:sldId id="259" r:id="rId11"/>
    <p:sldId id="270" r:id="rId12"/>
    <p:sldId id="272" r:id="rId13"/>
    <p:sldId id="261" r:id="rId14"/>
    <p:sldId id="262" r:id="rId15"/>
    <p:sldId id="263" r:id="rId16"/>
    <p:sldId id="289" r:id="rId17"/>
    <p:sldId id="290" r:id="rId18"/>
    <p:sldId id="288" r:id="rId19"/>
    <p:sldId id="287" r:id="rId20"/>
    <p:sldId id="286" r:id="rId21"/>
    <p:sldId id="285"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FBF9B4A-A5E1-4E7E-9596-14443F8964A4}">
          <p14:sldIdLst>
            <p14:sldId id="256"/>
            <p14:sldId id="283"/>
            <p14:sldId id="273"/>
            <p14:sldId id="268"/>
            <p14:sldId id="269"/>
            <p14:sldId id="274"/>
            <p14:sldId id="275"/>
            <p14:sldId id="284"/>
            <p14:sldId id="260"/>
            <p14:sldId id="259"/>
            <p14:sldId id="270"/>
            <p14:sldId id="272"/>
            <p14:sldId id="261"/>
            <p14:sldId id="262"/>
            <p14:sldId id="263"/>
            <p14:sldId id="289"/>
            <p14:sldId id="290"/>
            <p14:sldId id="288"/>
            <p14:sldId id="287"/>
            <p14:sldId id="286"/>
            <p14:sldId id="285"/>
          </p14:sldIdLst>
        </p14:section>
        <p14:section name="Appendix" id="{81592C15-3356-4055-A84D-543311F79E2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206B7-7AF8-4E7D-9D3B-7F6C3A2C7B76}" v="596" dt="2023-07-11T17:42:51.692"/>
    <p1510:client id="{2270687E-F3C9-4793-BD76-66A56AB90756}" v="369" dt="2023-07-12T09:06:52.032"/>
    <p1510:client id="{BAC3446C-14C7-478A-9BFD-C544C0D51EAB}" v="767" dt="2023-07-11T15:51:51.154"/>
    <p1510:client id="{F86AC53A-E1D0-4162-B4FB-C88C0A0E3EBF}" v="118" dt="2023-07-11T19:14:49.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07" autoAdjust="0"/>
  </p:normalViewPr>
  <p:slideViewPr>
    <p:cSldViewPr snapToGrid="0">
      <p:cViewPr>
        <p:scale>
          <a:sx n="100" d="100"/>
          <a:sy n="100" d="100"/>
        </p:scale>
        <p:origin x="-432" y="8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DDA12-5645-42FE-AE2B-B121391AE0C0}" type="datetimeFigureOut">
              <a:rPr lang="de-DE" smtClean="0"/>
              <a:t>12.07.2023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A015F-56BB-475B-AB3D-44B913B1D828}" type="slidenum">
              <a:rPr lang="de-DE" smtClean="0"/>
              <a:t>‹Nr.›</a:t>
            </a:fld>
            <a:endParaRPr lang="de-DE"/>
          </a:p>
        </p:txBody>
      </p:sp>
    </p:spTree>
    <p:extLst>
      <p:ext uri="{BB962C8B-B14F-4D97-AF65-F5344CB8AC3E}">
        <p14:creationId xmlns:p14="http://schemas.microsoft.com/office/powerpoint/2010/main" val="395654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g.upenn.edu/courses/Fall_2003/ling001/penn_treebank_po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An der Vorlesung orientiert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Hard(er) </a:t>
            </a:r>
            <a:r>
              <a:rPr lang="de-DE" dirty="0" err="1"/>
              <a:t>to</a:t>
            </a:r>
            <a:r>
              <a:rPr lang="de-DE" dirty="0"/>
              <a:t> </a:t>
            </a:r>
            <a:r>
              <a:rPr lang="de-DE" dirty="0" err="1"/>
              <a:t>get</a:t>
            </a:r>
            <a:r>
              <a:rPr lang="de-DE" dirty="0"/>
              <a:t> </a:t>
            </a:r>
            <a:r>
              <a:rPr lang="de-DE" dirty="0" err="1"/>
              <a:t>it</a:t>
            </a:r>
            <a:r>
              <a:rPr lang="de-DE" dirty="0"/>
              <a:t> </a:t>
            </a:r>
            <a:r>
              <a:rPr lang="de-DE" dirty="0" err="1"/>
              <a:t>right</a:t>
            </a:r>
            <a:r>
              <a:rPr lang="de-DE" dirty="0"/>
              <a:t> </a:t>
            </a:r>
            <a:r>
              <a:rPr lang="de-DE" dirty="0" err="1"/>
              <a:t>than</a:t>
            </a:r>
            <a:r>
              <a:rPr lang="de-DE" dirty="0"/>
              <a:t> </a:t>
            </a:r>
            <a:r>
              <a:rPr lang="de-DE" dirty="0" err="1"/>
              <a:t>expected</a:t>
            </a:r>
            <a:endParaRPr lang="de-DE" dirty="0"/>
          </a:p>
          <a:p>
            <a:r>
              <a:rPr lang="de-DE" dirty="0" err="1"/>
              <a:t>Langdetect</a:t>
            </a:r>
            <a:r>
              <a:rPr lang="de-DE" dirty="0"/>
              <a:t> ist von </a:t>
            </a:r>
            <a:r>
              <a:rPr lang="de-DE" dirty="0" err="1"/>
              <a:t>google</a:t>
            </a:r>
            <a:r>
              <a:rPr lang="de-DE" dirty="0"/>
              <a:t> (</a:t>
            </a:r>
            <a:r>
              <a:rPr lang="de-DE" dirty="0" err="1"/>
              <a:t>language-detection</a:t>
            </a:r>
            <a:r>
              <a:rPr lang="de-DE" dirty="0"/>
              <a:t> </a:t>
            </a:r>
            <a:r>
              <a:rPr lang="de-DE" dirty="0" err="1"/>
              <a:t>library</a:t>
            </a:r>
            <a:r>
              <a:rPr lang="de-DE" dirty="0"/>
              <a:t>)</a:t>
            </a:r>
          </a:p>
          <a:p>
            <a:r>
              <a:rPr lang="de-DE" dirty="0"/>
              <a:t>Part </a:t>
            </a:r>
            <a:r>
              <a:rPr lang="de-DE" dirty="0" err="1"/>
              <a:t>of</a:t>
            </a:r>
            <a:r>
              <a:rPr lang="de-DE" dirty="0"/>
              <a:t> </a:t>
            </a:r>
            <a:r>
              <a:rPr lang="de-DE" dirty="0" err="1"/>
              <a:t>speech</a:t>
            </a:r>
            <a:r>
              <a:rPr lang="de-DE" dirty="0"/>
              <a:t> tag</a:t>
            </a:r>
          </a:p>
        </p:txBody>
      </p:sp>
      <p:sp>
        <p:nvSpPr>
          <p:cNvPr id="4" name="Foliennummernplatzhalter 3"/>
          <p:cNvSpPr>
            <a:spLocks noGrp="1"/>
          </p:cNvSpPr>
          <p:nvPr>
            <p:ph type="sldNum" sz="quarter" idx="5"/>
          </p:nvPr>
        </p:nvSpPr>
        <p:spPr/>
        <p:txBody>
          <a:bodyPr/>
          <a:lstStyle/>
          <a:p>
            <a:fld id="{DDBA015F-56BB-475B-AB3D-44B913B1D828}" type="slidenum">
              <a:rPr lang="de-DE" smtClean="0"/>
              <a:t>8</a:t>
            </a:fld>
            <a:endParaRPr lang="de-DE"/>
          </a:p>
        </p:txBody>
      </p:sp>
    </p:spTree>
    <p:extLst>
      <p:ext uri="{BB962C8B-B14F-4D97-AF65-F5344CB8AC3E}">
        <p14:creationId xmlns:p14="http://schemas.microsoft.com/office/powerpoint/2010/main" val="289467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hlinkClick r:id="rId3"/>
              </a:rPr>
              <a:t>https://www.ling.upenn.edu/courses/Fall_2003/ling001/penn_treebank_pos.html</a:t>
            </a:r>
            <a:endParaRPr lang="de-DE">
              <a:cs typeface="Calibri" panose="020F0502020204030204"/>
            </a:endParaRPr>
          </a:p>
          <a:p>
            <a:endParaRPr lang="en-US">
              <a:cs typeface="Calibri"/>
            </a:endParaRPr>
          </a:p>
        </p:txBody>
      </p:sp>
      <p:sp>
        <p:nvSpPr>
          <p:cNvPr id="4" name="Foliennummernplatzhalter 3"/>
          <p:cNvSpPr>
            <a:spLocks noGrp="1"/>
          </p:cNvSpPr>
          <p:nvPr>
            <p:ph type="sldNum" sz="quarter" idx="5"/>
          </p:nvPr>
        </p:nvSpPr>
        <p:spPr/>
        <p:txBody>
          <a:bodyPr/>
          <a:lstStyle/>
          <a:p>
            <a:fld id="{DDBA015F-56BB-475B-AB3D-44B913B1D828}" type="slidenum">
              <a:rPr lang="de-DE" smtClean="0"/>
              <a:t>10</a:t>
            </a:fld>
            <a:endParaRPr lang="de-DE"/>
          </a:p>
        </p:txBody>
      </p:sp>
    </p:spTree>
    <p:extLst>
      <p:ext uri="{BB962C8B-B14F-4D97-AF65-F5344CB8AC3E}">
        <p14:creationId xmlns:p14="http://schemas.microsoft.com/office/powerpoint/2010/main" val="177818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cs typeface="Calibri"/>
            </a:endParaRPr>
          </a:p>
        </p:txBody>
      </p:sp>
      <p:sp>
        <p:nvSpPr>
          <p:cNvPr id="4" name="Foliennummernplatzhalter 3"/>
          <p:cNvSpPr>
            <a:spLocks noGrp="1"/>
          </p:cNvSpPr>
          <p:nvPr>
            <p:ph type="sldNum" sz="quarter" idx="5"/>
          </p:nvPr>
        </p:nvSpPr>
        <p:spPr/>
        <p:txBody>
          <a:bodyPr/>
          <a:lstStyle/>
          <a:p>
            <a:fld id="{DDBA015F-56BB-475B-AB3D-44B913B1D828}" type="slidenum">
              <a:rPr lang="de-DE" smtClean="0"/>
              <a:t>12</a:t>
            </a:fld>
            <a:endParaRPr lang="de-DE"/>
          </a:p>
        </p:txBody>
      </p:sp>
    </p:spTree>
    <p:extLst>
      <p:ext uri="{BB962C8B-B14F-4D97-AF65-F5344CB8AC3E}">
        <p14:creationId xmlns:p14="http://schemas.microsoft.com/office/powerpoint/2010/main" val="21405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Disclaimer, EDA, </a:t>
            </a:r>
            <a:r>
              <a:rPr lang="en-US" dirty="0" err="1"/>
              <a:t>ohne</a:t>
            </a:r>
            <a:r>
              <a:rPr lang="en-US" dirty="0"/>
              <a:t> Wissen der Cluster</a:t>
            </a:r>
          </a:p>
          <a:p>
            <a:pPr marL="171450" indent="-171450">
              <a:buFontTx/>
              <a:buChar char="-"/>
            </a:pPr>
            <a:r>
              <a:rPr lang="en-US" dirty="0"/>
              <a:t>Top ingredients </a:t>
            </a:r>
            <a:r>
              <a:rPr lang="en-US" dirty="0" err="1"/>
              <a:t>passen</a:t>
            </a:r>
            <a:r>
              <a:rPr lang="en-US" dirty="0"/>
              <a:t> </a:t>
            </a:r>
            <a:r>
              <a:rPr lang="en-US" dirty="0" err="1"/>
              <a:t>zu</a:t>
            </a:r>
            <a:r>
              <a:rPr lang="en-US" dirty="0"/>
              <a:t> den </a:t>
            </a:r>
            <a:r>
              <a:rPr lang="en-US" dirty="0" err="1"/>
              <a:t>wordclouds</a:t>
            </a:r>
            <a:endParaRPr lang="en-US" dirty="0"/>
          </a:p>
          <a:p>
            <a:pPr marL="171450" indent="-171450">
              <a:buFontTx/>
              <a:buChar char="-"/>
            </a:pPr>
            <a:r>
              <a:rPr lang="en-US" dirty="0" err="1"/>
              <a:t>Einige</a:t>
            </a:r>
            <a:r>
              <a:rPr lang="en-US" dirty="0"/>
              <a:t> </a:t>
            </a:r>
            <a:r>
              <a:rPr lang="en-US" dirty="0" err="1"/>
              <a:t>Grundnahrungsmittel</a:t>
            </a:r>
            <a:r>
              <a:rPr lang="en-US" dirty="0"/>
              <a:t> </a:t>
            </a:r>
            <a:r>
              <a:rPr lang="en-US" dirty="0" err="1"/>
              <a:t>kommen</a:t>
            </a:r>
            <a:r>
              <a:rPr lang="en-US" dirty="0"/>
              <a:t> </a:t>
            </a:r>
            <a:r>
              <a:rPr lang="en-US" dirty="0" err="1"/>
              <a:t>häufig</a:t>
            </a:r>
            <a:r>
              <a:rPr lang="en-US" dirty="0"/>
              <a:t> </a:t>
            </a:r>
            <a:r>
              <a:rPr lang="en-US" dirty="0" err="1"/>
              <a:t>vor</a:t>
            </a:r>
            <a:r>
              <a:rPr lang="en-US" dirty="0"/>
              <a:t>, </a:t>
            </a:r>
            <a:r>
              <a:rPr lang="en-US" dirty="0" err="1"/>
              <a:t>andere</a:t>
            </a:r>
            <a:r>
              <a:rPr lang="en-US" dirty="0"/>
              <a:t> für </a:t>
            </a:r>
            <a:r>
              <a:rPr lang="en-US" dirty="0" err="1"/>
              <a:t>uns</a:t>
            </a:r>
            <a:r>
              <a:rPr lang="en-US" dirty="0"/>
              <a:t> </a:t>
            </a:r>
            <a:r>
              <a:rPr lang="en-US" dirty="0" err="1"/>
              <a:t>typische</a:t>
            </a:r>
            <a:r>
              <a:rPr lang="en-US" dirty="0"/>
              <a:t> </a:t>
            </a:r>
            <a:r>
              <a:rPr lang="en-US" dirty="0" err="1"/>
              <a:t>jedoch</a:t>
            </a:r>
            <a:r>
              <a:rPr lang="en-US" dirty="0"/>
              <a:t> </a:t>
            </a:r>
            <a:r>
              <a:rPr lang="en-US" dirty="0" err="1"/>
              <a:t>nicht</a:t>
            </a:r>
            <a:endParaRPr lang="en-US" dirty="0"/>
          </a:p>
          <a:p>
            <a:pPr marL="171450" indent="-171450">
              <a:buFontTx/>
              <a:buChar char="-"/>
            </a:pPr>
            <a:r>
              <a:rPr lang="en-US" dirty="0" err="1"/>
              <a:t>Häufige</a:t>
            </a:r>
            <a:r>
              <a:rPr lang="en-US" dirty="0"/>
              <a:t> </a:t>
            </a:r>
            <a:r>
              <a:rPr lang="en-US" dirty="0" err="1"/>
              <a:t>Lebensmittel</a:t>
            </a:r>
            <a:r>
              <a:rPr lang="en-US" dirty="0"/>
              <a:t>, die </a:t>
            </a:r>
            <a:r>
              <a:rPr lang="en-US" dirty="0" err="1"/>
              <a:t>im</a:t>
            </a:r>
            <a:r>
              <a:rPr lang="en-US" dirty="0"/>
              <a:t> </a:t>
            </a:r>
            <a:r>
              <a:rPr lang="en-US" dirty="0" err="1"/>
              <a:t>asiatischen</a:t>
            </a:r>
            <a:r>
              <a:rPr lang="en-US" dirty="0"/>
              <a:t> </a:t>
            </a:r>
            <a:r>
              <a:rPr lang="en-US" dirty="0" err="1"/>
              <a:t>Raum</a:t>
            </a:r>
            <a:r>
              <a:rPr lang="en-US" dirty="0"/>
              <a:t> </a:t>
            </a:r>
            <a:r>
              <a:rPr lang="en-US" dirty="0" err="1"/>
              <a:t>verwendet</a:t>
            </a:r>
            <a:r>
              <a:rPr lang="en-US" dirty="0"/>
              <a:t> </a:t>
            </a:r>
            <a:r>
              <a:rPr lang="en-US" dirty="0" err="1"/>
              <a:t>werden</a:t>
            </a:r>
            <a:r>
              <a:rPr lang="en-US" dirty="0"/>
              <a:t> (Soja, </a:t>
            </a:r>
            <a:r>
              <a:rPr lang="en-US" dirty="0" err="1"/>
              <a:t>Ingwer</a:t>
            </a:r>
            <a:r>
              <a:rPr lang="en-US" dirty="0"/>
              <a:t>, Reis)</a:t>
            </a:r>
          </a:p>
          <a:p>
            <a:pPr marL="171450" indent="-171450">
              <a:buFontTx/>
              <a:buChar char="-"/>
            </a:pPr>
            <a:r>
              <a:rPr lang="en-US" dirty="0" err="1"/>
              <a:t>Ebenso</a:t>
            </a:r>
            <a:r>
              <a:rPr lang="en-US" dirty="0"/>
              <a:t> </a:t>
            </a:r>
            <a:r>
              <a:rPr lang="en-US" dirty="0" err="1"/>
              <a:t>Lebensmittel</a:t>
            </a:r>
            <a:r>
              <a:rPr lang="en-US" dirty="0"/>
              <a:t>, die </a:t>
            </a:r>
            <a:r>
              <a:rPr lang="en-US" dirty="0" err="1"/>
              <a:t>häufig</a:t>
            </a:r>
            <a:r>
              <a:rPr lang="en-US" dirty="0"/>
              <a:t> </a:t>
            </a:r>
            <a:r>
              <a:rPr lang="en-US" dirty="0" err="1"/>
              <a:t>beim</a:t>
            </a:r>
            <a:r>
              <a:rPr lang="en-US" dirty="0"/>
              <a:t> Backend </a:t>
            </a:r>
            <a:r>
              <a:rPr lang="en-US" dirty="0" err="1"/>
              <a:t>verwendet</a:t>
            </a:r>
            <a:r>
              <a:rPr lang="en-US" dirty="0"/>
              <a:t> </a:t>
            </a:r>
            <a:r>
              <a:rPr lang="en-US" dirty="0" err="1"/>
              <a:t>werden</a:t>
            </a:r>
            <a:r>
              <a:rPr lang="en-US" dirty="0"/>
              <a:t>.</a:t>
            </a:r>
          </a:p>
        </p:txBody>
      </p:sp>
      <p:sp>
        <p:nvSpPr>
          <p:cNvPr id="4" name="Foliennummernplatzhalter 3"/>
          <p:cNvSpPr>
            <a:spLocks noGrp="1"/>
          </p:cNvSpPr>
          <p:nvPr>
            <p:ph type="sldNum" sz="quarter" idx="5"/>
          </p:nvPr>
        </p:nvSpPr>
        <p:spPr/>
        <p:txBody>
          <a:bodyPr/>
          <a:lstStyle/>
          <a:p>
            <a:fld id="{DDBA015F-56BB-475B-AB3D-44B913B1D828}" type="slidenum">
              <a:rPr lang="de-DE" smtClean="0"/>
              <a:t>13</a:t>
            </a:fld>
            <a:endParaRPr lang="de-DE"/>
          </a:p>
        </p:txBody>
      </p:sp>
    </p:spTree>
    <p:extLst>
      <p:ext uri="{BB962C8B-B14F-4D97-AF65-F5344CB8AC3E}">
        <p14:creationId xmlns:p14="http://schemas.microsoft.com/office/powerpoint/2010/main" val="1645669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Bei den 2-Grams </a:t>
            </a:r>
            <a:r>
              <a:rPr lang="en-US" dirty="0" err="1"/>
              <a:t>haben</a:t>
            </a:r>
            <a:r>
              <a:rPr lang="en-US" dirty="0"/>
              <a:t> </a:t>
            </a:r>
            <a:r>
              <a:rPr lang="en-US" dirty="0" err="1"/>
              <a:t>wir</a:t>
            </a:r>
            <a:r>
              <a:rPr lang="en-US" dirty="0"/>
              <a:t> </a:t>
            </a:r>
            <a:r>
              <a:rPr lang="en-US" dirty="0" err="1"/>
              <a:t>viele</a:t>
            </a:r>
            <a:r>
              <a:rPr lang="en-US" dirty="0"/>
              <a:t> </a:t>
            </a:r>
            <a:r>
              <a:rPr lang="en-US" dirty="0" err="1"/>
              <a:t>Zusammenhänge</a:t>
            </a:r>
            <a:r>
              <a:rPr lang="en-US" dirty="0"/>
              <a:t>, die </a:t>
            </a:r>
            <a:r>
              <a:rPr lang="en-US" dirty="0" err="1"/>
              <a:t>wir</a:t>
            </a:r>
            <a:r>
              <a:rPr lang="en-US" dirty="0"/>
              <a:t> </a:t>
            </a:r>
            <a:r>
              <a:rPr lang="en-US" dirty="0" err="1"/>
              <a:t>auch</a:t>
            </a:r>
            <a:r>
              <a:rPr lang="en-US" dirty="0"/>
              <a:t> so </a:t>
            </a:r>
            <a:r>
              <a:rPr lang="en-US" dirty="0" err="1"/>
              <a:t>erwartet</a:t>
            </a:r>
            <a:r>
              <a:rPr lang="en-US" dirty="0"/>
              <a:t> </a:t>
            </a:r>
            <a:r>
              <a:rPr lang="en-US" dirty="0" err="1"/>
              <a:t>hätten</a:t>
            </a:r>
            <a:r>
              <a:rPr lang="en-US" dirty="0"/>
              <a:t> </a:t>
            </a:r>
            <a:r>
              <a:rPr lang="en-US" dirty="0" err="1"/>
              <a:t>wie</a:t>
            </a:r>
            <a:r>
              <a:rPr lang="en-US" dirty="0"/>
              <a:t> </a:t>
            </a:r>
            <a:r>
              <a:rPr lang="en-US" dirty="0" err="1"/>
              <a:t>Kokusnussmilch</a:t>
            </a:r>
            <a:r>
              <a:rPr lang="en-US" dirty="0"/>
              <a:t>, </a:t>
            </a:r>
            <a:r>
              <a:rPr lang="en-US" dirty="0" err="1"/>
              <a:t>Ahornsirup</a:t>
            </a:r>
            <a:r>
              <a:rPr lang="en-US" dirty="0"/>
              <a:t> </a:t>
            </a:r>
            <a:r>
              <a:rPr lang="en-US" dirty="0" err="1"/>
              <a:t>oder</a:t>
            </a:r>
            <a:r>
              <a:rPr lang="en-US" dirty="0"/>
              <a:t> </a:t>
            </a:r>
            <a:r>
              <a:rPr lang="en-US" dirty="0" err="1"/>
              <a:t>auch</a:t>
            </a:r>
            <a:r>
              <a:rPr lang="en-US" dirty="0"/>
              <a:t> </a:t>
            </a:r>
            <a:r>
              <a:rPr lang="en-US" dirty="0" err="1"/>
              <a:t>Raumtemperatur</a:t>
            </a:r>
            <a:endParaRPr lang="en-US" dirty="0"/>
          </a:p>
          <a:p>
            <a:r>
              <a:rPr lang="en-US" dirty="0"/>
              <a:t>- Bei den </a:t>
            </a:r>
            <a:r>
              <a:rPr lang="en-US" dirty="0" err="1"/>
              <a:t>Kombinationen</a:t>
            </a:r>
            <a:r>
              <a:rPr lang="en-US" dirty="0"/>
              <a:t> </a:t>
            </a:r>
            <a:r>
              <a:rPr lang="en-US" dirty="0" err="1"/>
              <a:t>haben</a:t>
            </a:r>
            <a:r>
              <a:rPr lang="en-US" dirty="0"/>
              <a:t> </a:t>
            </a:r>
            <a:r>
              <a:rPr lang="en-US" dirty="0" err="1"/>
              <a:t>wir</a:t>
            </a:r>
            <a:r>
              <a:rPr lang="en-US" dirty="0"/>
              <a:t> </a:t>
            </a:r>
            <a:r>
              <a:rPr lang="en-US" dirty="0" err="1"/>
              <a:t>eine</a:t>
            </a:r>
            <a:r>
              <a:rPr lang="en-US" dirty="0"/>
              <a:t> </a:t>
            </a:r>
            <a:r>
              <a:rPr lang="en-US" dirty="0" err="1"/>
              <a:t>Mischung</a:t>
            </a:r>
            <a:r>
              <a:rPr lang="en-US" dirty="0"/>
              <a:t> </a:t>
            </a:r>
            <a:r>
              <a:rPr lang="en-US" dirty="0" err="1"/>
              <a:t>aus</a:t>
            </a:r>
            <a:r>
              <a:rPr lang="en-US" dirty="0"/>
              <a:t> den Ingredients und 2-grams</a:t>
            </a:r>
          </a:p>
          <a:p>
            <a:r>
              <a:rPr lang="en-US" dirty="0"/>
              <a:t>- </a:t>
            </a:r>
            <a:r>
              <a:rPr lang="en-US" dirty="0" err="1"/>
              <a:t>Bestätigt</a:t>
            </a:r>
            <a:r>
              <a:rPr lang="en-US" dirty="0"/>
              <a:t> die </a:t>
            </a:r>
            <a:r>
              <a:rPr lang="en-US" dirty="0" err="1"/>
              <a:t>Theorie</a:t>
            </a:r>
            <a:r>
              <a:rPr lang="en-US" dirty="0"/>
              <a:t> </a:t>
            </a:r>
            <a:r>
              <a:rPr lang="en-US" dirty="0" err="1"/>
              <a:t>aus</a:t>
            </a:r>
            <a:r>
              <a:rPr lang="en-US" dirty="0"/>
              <a:t> Asian &amp; Backend</a:t>
            </a:r>
          </a:p>
        </p:txBody>
      </p:sp>
      <p:sp>
        <p:nvSpPr>
          <p:cNvPr id="4" name="Foliennummernplatzhalter 3"/>
          <p:cNvSpPr>
            <a:spLocks noGrp="1"/>
          </p:cNvSpPr>
          <p:nvPr>
            <p:ph type="sldNum" sz="quarter" idx="5"/>
          </p:nvPr>
        </p:nvSpPr>
        <p:spPr/>
        <p:txBody>
          <a:bodyPr/>
          <a:lstStyle/>
          <a:p>
            <a:fld id="{DDBA015F-56BB-475B-AB3D-44B913B1D828}" type="slidenum">
              <a:rPr lang="de-DE" smtClean="0"/>
              <a:t>14</a:t>
            </a:fld>
            <a:endParaRPr lang="de-DE"/>
          </a:p>
        </p:txBody>
      </p:sp>
    </p:spTree>
    <p:extLst>
      <p:ext uri="{BB962C8B-B14F-4D97-AF65-F5344CB8AC3E}">
        <p14:creationId xmlns:p14="http://schemas.microsoft.com/office/powerpoint/2010/main" val="3935492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Nach</a:t>
            </a:r>
            <a:r>
              <a:rPr lang="en-US" dirty="0"/>
              <a:t> </a:t>
            </a:r>
            <a:r>
              <a:rPr lang="en-US" dirty="0" err="1"/>
              <a:t>stopwords</a:t>
            </a:r>
            <a:r>
              <a:rPr lang="en-US" dirty="0"/>
              <a:t> </a:t>
            </a:r>
            <a:r>
              <a:rPr lang="en-US" dirty="0" err="1"/>
              <a:t>nur</a:t>
            </a:r>
            <a:r>
              <a:rPr lang="en-US" dirty="0"/>
              <a:t> </a:t>
            </a:r>
            <a:r>
              <a:rPr lang="en-US" dirty="0" err="1"/>
              <a:t>noch</a:t>
            </a:r>
            <a:r>
              <a:rPr lang="en-US" dirty="0"/>
              <a:t> </a:t>
            </a:r>
            <a:r>
              <a:rPr lang="en-US" dirty="0" err="1"/>
              <a:t>wenige</a:t>
            </a:r>
            <a:r>
              <a:rPr lang="en-US" dirty="0"/>
              <a:t> </a:t>
            </a:r>
            <a:r>
              <a:rPr lang="en-US" dirty="0" err="1"/>
              <a:t>Wörter</a:t>
            </a:r>
            <a:r>
              <a:rPr lang="en-US" dirty="0"/>
              <a:t> </a:t>
            </a:r>
            <a:r>
              <a:rPr lang="en-US" dirty="0" err="1"/>
              <a:t>übrig</a:t>
            </a:r>
            <a:endParaRPr lang="en-US" dirty="0"/>
          </a:p>
        </p:txBody>
      </p:sp>
      <p:sp>
        <p:nvSpPr>
          <p:cNvPr id="4" name="Foliennummernplatzhalter 3"/>
          <p:cNvSpPr>
            <a:spLocks noGrp="1"/>
          </p:cNvSpPr>
          <p:nvPr>
            <p:ph type="sldNum" sz="quarter" idx="5"/>
          </p:nvPr>
        </p:nvSpPr>
        <p:spPr/>
        <p:txBody>
          <a:bodyPr/>
          <a:lstStyle/>
          <a:p>
            <a:fld id="{DDBA015F-56BB-475B-AB3D-44B913B1D828}" type="slidenum">
              <a:rPr lang="de-DE" smtClean="0"/>
              <a:t>15</a:t>
            </a:fld>
            <a:endParaRPr lang="de-DE"/>
          </a:p>
        </p:txBody>
      </p:sp>
    </p:spTree>
    <p:extLst>
      <p:ext uri="{BB962C8B-B14F-4D97-AF65-F5344CB8AC3E}">
        <p14:creationId xmlns:p14="http://schemas.microsoft.com/office/powerpoint/2010/main" val="319590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5B0CA4-73CC-A85F-41BE-9A517AF1D5C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AD9A9DE-D16B-3CDF-1EE2-2B6BA8DEEB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58F3023-7F50-47C6-0058-A9C6EA79E158}"/>
              </a:ext>
            </a:extLst>
          </p:cNvPr>
          <p:cNvSpPr>
            <a:spLocks noGrp="1"/>
          </p:cNvSpPr>
          <p:nvPr>
            <p:ph type="dt" sz="half" idx="10"/>
          </p:nvPr>
        </p:nvSpPr>
        <p:spPr/>
        <p:txBody>
          <a:bodyPr/>
          <a:lstStyle/>
          <a:p>
            <a:fld id="{EC253D23-5F94-4053-9200-BF80ADCCA9D6}" type="datetime1">
              <a:rPr lang="en-US" smtClean="0"/>
              <a:t>7/12/2023</a:t>
            </a:fld>
            <a:endParaRPr lang="en-US"/>
          </a:p>
        </p:txBody>
      </p:sp>
      <p:sp>
        <p:nvSpPr>
          <p:cNvPr id="5" name="Fußzeilenplatzhalter 4">
            <a:extLst>
              <a:ext uri="{FF2B5EF4-FFF2-40B4-BE49-F238E27FC236}">
                <a16:creationId xmlns:a16="http://schemas.microsoft.com/office/drawing/2014/main" id="{A587C0F8-BE1C-2BA4-EB91-91B8E6CE969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9E7F4D07-FC86-A56E-E4A8-4F6F7A6F0138}"/>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245369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14A38C-65EC-DD48-E84A-FB06627491F2}"/>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1056675B-785A-5C25-E228-AC527603220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891368-84A6-C477-46B8-23C5B2AF228A}"/>
              </a:ext>
            </a:extLst>
          </p:cNvPr>
          <p:cNvSpPr>
            <a:spLocks noGrp="1"/>
          </p:cNvSpPr>
          <p:nvPr>
            <p:ph type="dt" sz="half" idx="10"/>
          </p:nvPr>
        </p:nvSpPr>
        <p:spPr/>
        <p:txBody>
          <a:bodyPr/>
          <a:lstStyle/>
          <a:p>
            <a:fld id="{34DE2420-172D-4998-B68E-DD68F14277CB}" type="datetime1">
              <a:rPr lang="en-US" smtClean="0"/>
              <a:t>7/12/2023</a:t>
            </a:fld>
            <a:endParaRPr lang="en-US"/>
          </a:p>
        </p:txBody>
      </p:sp>
      <p:sp>
        <p:nvSpPr>
          <p:cNvPr id="5" name="Fußzeilenplatzhalter 4">
            <a:extLst>
              <a:ext uri="{FF2B5EF4-FFF2-40B4-BE49-F238E27FC236}">
                <a16:creationId xmlns:a16="http://schemas.microsoft.com/office/drawing/2014/main" id="{6B5AC33A-55FF-CCA2-0BF0-373C39E57E34}"/>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7D4D146-B54B-8BBA-B3E6-FB64FA1A5690}"/>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1231331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385EDA6-B092-596E-5B37-3119DE6861E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287FA331-BC96-7A76-CBAA-AFBEFA06306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8BCF0DE-B4DA-953A-092C-77067FB6B82C}"/>
              </a:ext>
            </a:extLst>
          </p:cNvPr>
          <p:cNvSpPr>
            <a:spLocks noGrp="1"/>
          </p:cNvSpPr>
          <p:nvPr>
            <p:ph type="dt" sz="half" idx="10"/>
          </p:nvPr>
        </p:nvSpPr>
        <p:spPr/>
        <p:txBody>
          <a:bodyPr/>
          <a:lstStyle/>
          <a:p>
            <a:fld id="{8F6B3073-DBC5-4556-B372-65E254DBD012}" type="datetime1">
              <a:rPr lang="en-US" smtClean="0"/>
              <a:t>7/12/2023</a:t>
            </a:fld>
            <a:endParaRPr lang="en-US"/>
          </a:p>
        </p:txBody>
      </p:sp>
      <p:sp>
        <p:nvSpPr>
          <p:cNvPr id="5" name="Fußzeilenplatzhalter 4">
            <a:extLst>
              <a:ext uri="{FF2B5EF4-FFF2-40B4-BE49-F238E27FC236}">
                <a16:creationId xmlns:a16="http://schemas.microsoft.com/office/drawing/2014/main" id="{E30852A9-3C99-53FF-056E-6E6D2BD35E1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0B2D622-7A73-7B25-7533-F9EFB2920D28}"/>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2785605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E0E76-A67A-98E4-BFBE-F1D3A7900BBE}"/>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2B0E86EF-7EDB-07E7-67FC-E449BC996BD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153D6A9-70B5-9109-A6DB-82C24E2D2AED}"/>
              </a:ext>
            </a:extLst>
          </p:cNvPr>
          <p:cNvSpPr>
            <a:spLocks noGrp="1"/>
          </p:cNvSpPr>
          <p:nvPr>
            <p:ph type="dt" sz="half" idx="10"/>
          </p:nvPr>
        </p:nvSpPr>
        <p:spPr/>
        <p:txBody>
          <a:bodyPr/>
          <a:lstStyle/>
          <a:p>
            <a:fld id="{F123029F-57BF-498E-AEBC-4E8C019DB439}" type="datetime1">
              <a:rPr lang="en-US" smtClean="0"/>
              <a:t>7/12/2023</a:t>
            </a:fld>
            <a:endParaRPr lang="en-US"/>
          </a:p>
        </p:txBody>
      </p:sp>
      <p:sp>
        <p:nvSpPr>
          <p:cNvPr id="5" name="Fußzeilenplatzhalter 4">
            <a:extLst>
              <a:ext uri="{FF2B5EF4-FFF2-40B4-BE49-F238E27FC236}">
                <a16:creationId xmlns:a16="http://schemas.microsoft.com/office/drawing/2014/main" id="{DB35D745-996B-08EA-168B-3FF048344FD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F572066-C9A9-DC64-AC47-6737D3EB7A6F}"/>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3277768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485583-64CA-2D0E-6F3A-B249AEA5E2B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2EE40A53-46AB-2CED-38B0-52DEE6832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39E44C5-6336-8017-0B5A-CA16C2AC5A49}"/>
              </a:ext>
            </a:extLst>
          </p:cNvPr>
          <p:cNvSpPr>
            <a:spLocks noGrp="1"/>
          </p:cNvSpPr>
          <p:nvPr>
            <p:ph type="dt" sz="half" idx="10"/>
          </p:nvPr>
        </p:nvSpPr>
        <p:spPr/>
        <p:txBody>
          <a:bodyPr/>
          <a:lstStyle/>
          <a:p>
            <a:fld id="{F68420E2-48FA-4CEB-84EB-B39C99F9829F}" type="datetime1">
              <a:rPr lang="en-US" smtClean="0"/>
              <a:t>7/12/2023</a:t>
            </a:fld>
            <a:endParaRPr lang="en-US"/>
          </a:p>
        </p:txBody>
      </p:sp>
      <p:sp>
        <p:nvSpPr>
          <p:cNvPr id="5" name="Fußzeilenplatzhalter 4">
            <a:extLst>
              <a:ext uri="{FF2B5EF4-FFF2-40B4-BE49-F238E27FC236}">
                <a16:creationId xmlns:a16="http://schemas.microsoft.com/office/drawing/2014/main" id="{9440DCFA-F2D4-0A00-8F4F-6691E01E64F7}"/>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D2F76048-299E-A431-4C1E-C32A722A96C5}"/>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2401184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30B254-E467-304F-70A9-7DF4C4E80A1A}"/>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0A3AB79F-3D54-EDC2-74A3-9DF551A9451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2A1FB77E-E68C-F688-0418-0AB9A1F94B2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C71696A-1209-B33F-8323-CB5E0BECA00E}"/>
              </a:ext>
            </a:extLst>
          </p:cNvPr>
          <p:cNvSpPr>
            <a:spLocks noGrp="1"/>
          </p:cNvSpPr>
          <p:nvPr>
            <p:ph type="dt" sz="half" idx="10"/>
          </p:nvPr>
        </p:nvSpPr>
        <p:spPr/>
        <p:txBody>
          <a:bodyPr/>
          <a:lstStyle/>
          <a:p>
            <a:fld id="{75A3AE0D-9A7B-4E71-BC9B-E6D58A8105F4}" type="datetime1">
              <a:rPr lang="en-US" smtClean="0"/>
              <a:t>7/12/2023</a:t>
            </a:fld>
            <a:endParaRPr lang="en-US"/>
          </a:p>
        </p:txBody>
      </p:sp>
      <p:sp>
        <p:nvSpPr>
          <p:cNvPr id="6" name="Fußzeilenplatzhalter 5">
            <a:extLst>
              <a:ext uri="{FF2B5EF4-FFF2-40B4-BE49-F238E27FC236}">
                <a16:creationId xmlns:a16="http://schemas.microsoft.com/office/drawing/2014/main" id="{ADDA3846-8766-037D-7772-E1372E8D6FA6}"/>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D79439E9-661E-349D-336B-DA5F9D94E09A}"/>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1154244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C2D8DA-E6D4-FC10-7216-CAB52DC43036}"/>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44263395-2B34-4B33-195C-1A15781BD4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9D66F68-BBF0-0B7F-FDAE-A12C80B0AFD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0A2701E7-9828-7AF4-3C55-25231DBA52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8A4B165-900E-1FE6-14AA-3C5368A7F77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B192FD8-B033-1FA8-B5D5-2C247A168DF5}"/>
              </a:ext>
            </a:extLst>
          </p:cNvPr>
          <p:cNvSpPr>
            <a:spLocks noGrp="1"/>
          </p:cNvSpPr>
          <p:nvPr>
            <p:ph type="dt" sz="half" idx="10"/>
          </p:nvPr>
        </p:nvSpPr>
        <p:spPr/>
        <p:txBody>
          <a:bodyPr/>
          <a:lstStyle/>
          <a:p>
            <a:fld id="{5DFC2B79-FA68-468B-8BEC-EAFC90751594}" type="datetime1">
              <a:rPr lang="en-US" smtClean="0"/>
              <a:t>7/12/2023</a:t>
            </a:fld>
            <a:endParaRPr lang="en-US"/>
          </a:p>
        </p:txBody>
      </p:sp>
      <p:sp>
        <p:nvSpPr>
          <p:cNvPr id="8" name="Fußzeilenplatzhalter 7">
            <a:extLst>
              <a:ext uri="{FF2B5EF4-FFF2-40B4-BE49-F238E27FC236}">
                <a16:creationId xmlns:a16="http://schemas.microsoft.com/office/drawing/2014/main" id="{15E5C787-1DDF-4AB2-A7DE-078B5678B13D}"/>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6293807E-1FC6-B1FE-BA5F-5DD5E0FD5136}"/>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2376143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F4DEBC-916E-7B93-0522-1E54F6A3781E}"/>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5A9A880B-EE0E-E082-66C6-7FB567A601D1}"/>
              </a:ext>
            </a:extLst>
          </p:cNvPr>
          <p:cNvSpPr>
            <a:spLocks noGrp="1"/>
          </p:cNvSpPr>
          <p:nvPr>
            <p:ph type="dt" sz="half" idx="10"/>
          </p:nvPr>
        </p:nvSpPr>
        <p:spPr/>
        <p:txBody>
          <a:bodyPr/>
          <a:lstStyle/>
          <a:p>
            <a:fld id="{9E3C67B5-4B08-4DF3-AD53-97C64CBB317A}" type="datetime1">
              <a:rPr lang="en-US" smtClean="0"/>
              <a:t>7/12/2023</a:t>
            </a:fld>
            <a:endParaRPr lang="en-US"/>
          </a:p>
        </p:txBody>
      </p:sp>
      <p:sp>
        <p:nvSpPr>
          <p:cNvPr id="4" name="Fußzeilenplatzhalter 3">
            <a:extLst>
              <a:ext uri="{FF2B5EF4-FFF2-40B4-BE49-F238E27FC236}">
                <a16:creationId xmlns:a16="http://schemas.microsoft.com/office/drawing/2014/main" id="{DFC39BF7-6401-E6FF-EA1C-6B1292D82E10}"/>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0CD34ABD-8C9B-A169-47F4-6B1C8A02326A}"/>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3295342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25B0EF1-A472-9E1F-8387-FA66303E436C}"/>
              </a:ext>
            </a:extLst>
          </p:cNvPr>
          <p:cNvSpPr>
            <a:spLocks noGrp="1"/>
          </p:cNvSpPr>
          <p:nvPr>
            <p:ph type="dt" sz="half" idx="10"/>
          </p:nvPr>
        </p:nvSpPr>
        <p:spPr/>
        <p:txBody>
          <a:bodyPr/>
          <a:lstStyle/>
          <a:p>
            <a:fld id="{F0FADCFC-6996-48DF-ADA0-2CD2F5C10C2C}" type="datetime1">
              <a:rPr lang="en-US" smtClean="0"/>
              <a:t>7/12/2023</a:t>
            </a:fld>
            <a:endParaRPr lang="en-US"/>
          </a:p>
        </p:txBody>
      </p:sp>
      <p:sp>
        <p:nvSpPr>
          <p:cNvPr id="3" name="Fußzeilenplatzhalter 2">
            <a:extLst>
              <a:ext uri="{FF2B5EF4-FFF2-40B4-BE49-F238E27FC236}">
                <a16:creationId xmlns:a16="http://schemas.microsoft.com/office/drawing/2014/main" id="{4641FA9A-0D2A-924D-76D2-A065D281A53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B546BBB3-BDC4-846E-C1E7-621A2541296A}"/>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1830710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77B02-86CE-A39A-138B-6546E0A0337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4B2282CB-7825-FB3D-BEB8-20708A5BAD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0D69A2B2-6899-F725-C720-BD51C197B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7FBBE4-A26E-029A-B0C9-927681FA84BE}"/>
              </a:ext>
            </a:extLst>
          </p:cNvPr>
          <p:cNvSpPr>
            <a:spLocks noGrp="1"/>
          </p:cNvSpPr>
          <p:nvPr>
            <p:ph type="dt" sz="half" idx="10"/>
          </p:nvPr>
        </p:nvSpPr>
        <p:spPr/>
        <p:txBody>
          <a:bodyPr/>
          <a:lstStyle/>
          <a:p>
            <a:fld id="{78992307-81B9-4BCA-9524-0C3484B7295D}" type="datetime1">
              <a:rPr lang="en-US" smtClean="0"/>
              <a:t>7/12/2023</a:t>
            </a:fld>
            <a:endParaRPr lang="en-US"/>
          </a:p>
        </p:txBody>
      </p:sp>
      <p:sp>
        <p:nvSpPr>
          <p:cNvPr id="6" name="Fußzeilenplatzhalter 5">
            <a:extLst>
              <a:ext uri="{FF2B5EF4-FFF2-40B4-BE49-F238E27FC236}">
                <a16:creationId xmlns:a16="http://schemas.microsoft.com/office/drawing/2014/main" id="{2FA2908D-0BBF-EAC6-32BD-D1A15BEF919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297ECCE7-7D46-9604-1686-D642E530526B}"/>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74570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C9ADE0-59E2-736B-A60E-45373CDC01B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7781D123-2880-09A8-3300-2744C17AA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1BD220E5-BAB7-75F7-0A7C-89855086C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34E41A6-F9B8-95F8-6CEC-69049AEFC6D9}"/>
              </a:ext>
            </a:extLst>
          </p:cNvPr>
          <p:cNvSpPr>
            <a:spLocks noGrp="1"/>
          </p:cNvSpPr>
          <p:nvPr>
            <p:ph type="dt" sz="half" idx="10"/>
          </p:nvPr>
        </p:nvSpPr>
        <p:spPr/>
        <p:txBody>
          <a:bodyPr/>
          <a:lstStyle/>
          <a:p>
            <a:fld id="{1FE489B7-E754-4A85-9B82-898E26F18AD9}" type="datetime1">
              <a:rPr lang="en-US" smtClean="0"/>
              <a:t>7/12/2023</a:t>
            </a:fld>
            <a:endParaRPr lang="en-US"/>
          </a:p>
        </p:txBody>
      </p:sp>
      <p:sp>
        <p:nvSpPr>
          <p:cNvPr id="6" name="Fußzeilenplatzhalter 5">
            <a:extLst>
              <a:ext uri="{FF2B5EF4-FFF2-40B4-BE49-F238E27FC236}">
                <a16:creationId xmlns:a16="http://schemas.microsoft.com/office/drawing/2014/main" id="{B11AE750-0BBE-2A6B-C23A-B975986479A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D6BFC35B-73B1-C51F-68B8-06C25A61152C}"/>
              </a:ext>
            </a:extLst>
          </p:cNvPr>
          <p:cNvSpPr>
            <a:spLocks noGrp="1"/>
          </p:cNvSpPr>
          <p:nvPr>
            <p:ph type="sldNum" sz="quarter" idx="12"/>
          </p:nvPr>
        </p:nvSpPr>
        <p:spPr/>
        <p:txBody>
          <a:bodyPr/>
          <a:lstStyle/>
          <a:p>
            <a:fld id="{D94D3714-C452-470B-8948-E17A93AA6506}" type="slidenum">
              <a:rPr lang="en-US" smtClean="0"/>
              <a:t>‹Nr.›</a:t>
            </a:fld>
            <a:endParaRPr lang="en-US"/>
          </a:p>
        </p:txBody>
      </p:sp>
    </p:spTree>
    <p:extLst>
      <p:ext uri="{BB962C8B-B14F-4D97-AF65-F5344CB8AC3E}">
        <p14:creationId xmlns:p14="http://schemas.microsoft.com/office/powerpoint/2010/main" val="3473104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003160B-F4D8-6F45-DBEC-5C0EC77BB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E14A80C0-4864-E2BB-C77E-639E1DA1D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6B0ED9A-B7BC-BFE0-916B-02A35AB635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345D31-F4AE-41C4-A6F0-2D62DAAA0618}" type="datetime1">
              <a:rPr lang="en-US" smtClean="0"/>
              <a:t>7/12/2023</a:t>
            </a:fld>
            <a:endParaRPr lang="en-US"/>
          </a:p>
        </p:txBody>
      </p:sp>
      <p:sp>
        <p:nvSpPr>
          <p:cNvPr id="5" name="Fußzeilenplatzhalter 4">
            <a:extLst>
              <a:ext uri="{FF2B5EF4-FFF2-40B4-BE49-F238E27FC236}">
                <a16:creationId xmlns:a16="http://schemas.microsoft.com/office/drawing/2014/main" id="{56148ABF-1D1F-F947-E1C1-BE4C9FA55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06760DEB-E921-4679-B5AD-E690D4E1FB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D3714-C452-470B-8948-E17A93AA6506}" type="slidenum">
              <a:rPr lang="en-US" smtClean="0"/>
              <a:t>‹Nr.›</a:t>
            </a:fld>
            <a:endParaRPr lang="en-US"/>
          </a:p>
        </p:txBody>
      </p:sp>
    </p:spTree>
    <p:extLst>
      <p:ext uri="{BB962C8B-B14F-4D97-AF65-F5344CB8AC3E}">
        <p14:creationId xmlns:p14="http://schemas.microsoft.com/office/powerpoint/2010/main" val="1209265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10.svg"/><Relationship Id="rId7" Type="http://schemas.openxmlformats.org/officeDocument/2006/relationships/image" Target="../media/image13.jpeg"/><Relationship Id="rId12" Type="http://schemas.openxmlformats.org/officeDocument/2006/relationships/image" Target="../media/image17.png"/><Relationship Id="rId17" Type="http://schemas.openxmlformats.org/officeDocument/2006/relationships/image" Target="../media/image7.jpeg"/><Relationship Id="rId2" Type="http://schemas.openxmlformats.org/officeDocument/2006/relationships/image" Target="../media/image9.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6.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Triangle 5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57F6803-EC61-3CF3-EEE8-B110ED5D51F1}"/>
              </a:ext>
            </a:extLst>
          </p:cNvPr>
          <p:cNvSpPr>
            <a:spLocks noGrp="1"/>
          </p:cNvSpPr>
          <p:nvPr>
            <p:ph type="ctrTitle"/>
          </p:nvPr>
        </p:nvSpPr>
        <p:spPr>
          <a:xfrm>
            <a:off x="1075767" y="1188637"/>
            <a:ext cx="2988234" cy="4480726"/>
          </a:xfrm>
        </p:spPr>
        <p:txBody>
          <a:bodyPr vert="horz" lIns="91440" tIns="45720" rIns="91440" bIns="45720" rtlCol="0" anchor="ctr">
            <a:normAutofit/>
          </a:bodyPr>
          <a:lstStyle/>
          <a:p>
            <a:pPr algn="r"/>
            <a:r>
              <a:rPr lang="en-US" sz="5100" kern="1200">
                <a:solidFill>
                  <a:schemeClr val="tx1"/>
                </a:solidFill>
                <a:latin typeface="+mj-lt"/>
                <a:ea typeface="+mj-ea"/>
                <a:cs typeface="+mj-cs"/>
              </a:rPr>
              <a:t>BI- and Big Data Design Workshop</a:t>
            </a:r>
          </a:p>
        </p:txBody>
      </p:sp>
      <p:cxnSp>
        <p:nvCxnSpPr>
          <p:cNvPr id="56" name="Straight Connector 5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Untertitel 2">
            <a:extLst>
              <a:ext uri="{FF2B5EF4-FFF2-40B4-BE49-F238E27FC236}">
                <a16:creationId xmlns:a16="http://schemas.microsoft.com/office/drawing/2014/main" id="{5CA20C97-3203-D0BF-78BE-CE990D349086}"/>
              </a:ext>
            </a:extLst>
          </p:cNvPr>
          <p:cNvSpPr>
            <a:spLocks noGrp="1"/>
          </p:cNvSpPr>
          <p:nvPr>
            <p:ph type="subTitle" idx="1"/>
          </p:nvPr>
        </p:nvSpPr>
        <p:spPr>
          <a:xfrm>
            <a:off x="5021013" y="2175095"/>
            <a:ext cx="5033383" cy="3560260"/>
          </a:xfrm>
        </p:spPr>
        <p:txBody>
          <a:bodyPr vert="horz" lIns="91440" tIns="45720" rIns="91440" bIns="45720" rtlCol="0" anchor="ctr">
            <a:normAutofit/>
          </a:bodyPr>
          <a:lstStyle/>
          <a:p>
            <a:pPr algn="l"/>
            <a:r>
              <a:rPr lang="en-US" sz="3600" err="1"/>
              <a:t>Unsupervized</a:t>
            </a:r>
            <a:r>
              <a:rPr lang="en-US" sz="3600"/>
              <a:t> Clustering of Recipes and Visualization with Tableau</a:t>
            </a:r>
          </a:p>
          <a:p>
            <a:pPr indent="-228600" algn="l">
              <a:buFont typeface="Arial" panose="020B0604020202020204" pitchFamily="34" charset="0"/>
              <a:buChar char="•"/>
            </a:pPr>
            <a:endParaRPr lang="en-US"/>
          </a:p>
          <a:p>
            <a:pPr algn="l"/>
            <a:r>
              <a:rPr lang="en-US" sz="1600"/>
              <a:t>Nicolas </a:t>
            </a:r>
            <a:r>
              <a:rPr lang="en-US" sz="1600" err="1"/>
              <a:t>Henzel</a:t>
            </a:r>
            <a:endParaRPr lang="en-US" sz="1600"/>
          </a:p>
          <a:p>
            <a:pPr algn="l"/>
            <a:r>
              <a:rPr lang="en-US" sz="1600"/>
              <a:t>Niels Simmet</a:t>
            </a:r>
          </a:p>
          <a:p>
            <a:pPr algn="l"/>
            <a:r>
              <a:rPr lang="en-US" sz="1600"/>
              <a:t>Alexandra Speer</a:t>
            </a:r>
          </a:p>
          <a:p>
            <a:pPr algn="l"/>
            <a:r>
              <a:rPr lang="en-US" sz="1600"/>
              <a:t>Lukas </a:t>
            </a:r>
            <a:r>
              <a:rPr lang="en-US" sz="1600" err="1"/>
              <a:t>Zaiser</a:t>
            </a:r>
            <a:endParaRPr lang="en-US" sz="1600"/>
          </a:p>
          <a:p>
            <a:pPr indent="-228600" algn="l">
              <a:buFont typeface="Arial" panose="020B0604020202020204" pitchFamily="34" charset="0"/>
              <a:buChar char="•"/>
            </a:pPr>
            <a:endParaRPr lang="en-US"/>
          </a:p>
          <a:p>
            <a:pPr indent="-228600" algn="l">
              <a:buFont typeface="Arial" panose="020B0604020202020204" pitchFamily="34" charset="0"/>
              <a:buChar char="•"/>
            </a:pPr>
            <a:endParaRPr lang="en-US"/>
          </a:p>
        </p:txBody>
      </p:sp>
      <p:pic>
        <p:nvPicPr>
          <p:cNvPr id="1026" name="Picture 2">
            <a:extLst>
              <a:ext uri="{FF2B5EF4-FFF2-40B4-BE49-F238E27FC236}">
                <a16:creationId xmlns:a16="http://schemas.microsoft.com/office/drawing/2014/main" id="{8804EFDF-BD22-C598-8C74-9915C0F97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0415" y="703462"/>
            <a:ext cx="1440511" cy="1325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03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72D7A769-E274-A063-CEDF-0D264B6524CF}"/>
              </a:ext>
            </a:extLst>
          </p:cNvPr>
          <p:cNvSpPr>
            <a:spLocks noGrp="1"/>
          </p:cNvSpPr>
          <p:nvPr>
            <p:ph type="title"/>
          </p:nvPr>
        </p:nvSpPr>
        <p:spPr>
          <a:xfrm>
            <a:off x="550863" y="365125"/>
            <a:ext cx="11090274" cy="1325563"/>
          </a:xfrm>
        </p:spPr>
        <p:txBody>
          <a:bodyPr>
            <a:normAutofit/>
          </a:bodyPr>
          <a:lstStyle/>
          <a:p>
            <a:r>
              <a:rPr lang="en-US"/>
              <a:t>Visualization of part of speech tagging</a:t>
            </a:r>
            <a:endParaRPr lang="en-US">
              <a:cs typeface="Calibri Light"/>
            </a:endParaRPr>
          </a:p>
        </p:txBody>
      </p:sp>
      <p:pic>
        <p:nvPicPr>
          <p:cNvPr id="5" name="Grafik 4">
            <a:extLst>
              <a:ext uri="{FF2B5EF4-FFF2-40B4-BE49-F238E27FC236}">
                <a16:creationId xmlns:a16="http://schemas.microsoft.com/office/drawing/2014/main" id="{38DBAAC9-88B8-264A-A1EE-1F81907EDCAC}"/>
              </a:ext>
            </a:extLst>
          </p:cNvPr>
          <p:cNvPicPr>
            <a:picLocks noChangeAspect="1"/>
          </p:cNvPicPr>
          <p:nvPr/>
        </p:nvPicPr>
        <p:blipFill>
          <a:blip r:embed="rId3"/>
          <a:stretch>
            <a:fillRect/>
          </a:stretch>
        </p:blipFill>
        <p:spPr>
          <a:xfrm>
            <a:off x="547688" y="2283767"/>
            <a:ext cx="2674629" cy="2214429"/>
          </a:xfrm>
          <a:prstGeom prst="rect">
            <a:avLst/>
          </a:prstGeom>
        </p:spPr>
      </p:pic>
      <p:sp>
        <p:nvSpPr>
          <p:cNvPr id="6" name="Textfeld 5">
            <a:extLst>
              <a:ext uri="{FF2B5EF4-FFF2-40B4-BE49-F238E27FC236}">
                <a16:creationId xmlns:a16="http://schemas.microsoft.com/office/drawing/2014/main" id="{A390F7E6-6C3D-3FC6-737B-463E5AF50387}"/>
              </a:ext>
            </a:extLst>
          </p:cNvPr>
          <p:cNvSpPr txBox="1"/>
          <p:nvPr/>
        </p:nvSpPr>
        <p:spPr>
          <a:xfrm>
            <a:off x="1395632" y="4620311"/>
            <a:ext cx="860916" cy="364992"/>
          </a:xfrm>
          <a:prstGeom prst="rect">
            <a:avLst/>
          </a:prstGeom>
          <a:noFill/>
        </p:spPr>
        <p:txBody>
          <a:bodyPr wrap="square" rtlCol="0">
            <a:spAutoFit/>
          </a:bodyPr>
          <a:lstStyle/>
          <a:p>
            <a:pPr defTabSz="896112">
              <a:spcAft>
                <a:spcPts val="600"/>
              </a:spcAft>
            </a:pPr>
            <a:r>
              <a:rPr lang="en-US" sz="1764" kern="1200">
                <a:solidFill>
                  <a:schemeClr val="tx1"/>
                </a:solidFill>
                <a:latin typeface="+mn-lt"/>
                <a:ea typeface="+mn-ea"/>
                <a:cs typeface="+mn-cs"/>
              </a:rPr>
              <a:t>Name</a:t>
            </a:r>
            <a:endParaRPr lang="en-US"/>
          </a:p>
        </p:txBody>
      </p:sp>
      <p:sp>
        <p:nvSpPr>
          <p:cNvPr id="7" name="Textfeld 6">
            <a:extLst>
              <a:ext uri="{FF2B5EF4-FFF2-40B4-BE49-F238E27FC236}">
                <a16:creationId xmlns:a16="http://schemas.microsoft.com/office/drawing/2014/main" id="{121F7D21-0A4A-D259-3672-E2B0F6BBB086}"/>
              </a:ext>
            </a:extLst>
          </p:cNvPr>
          <p:cNvSpPr txBox="1"/>
          <p:nvPr/>
        </p:nvSpPr>
        <p:spPr>
          <a:xfrm>
            <a:off x="4183134" y="4620311"/>
            <a:ext cx="1267645" cy="364992"/>
          </a:xfrm>
          <a:prstGeom prst="rect">
            <a:avLst/>
          </a:prstGeom>
          <a:noFill/>
        </p:spPr>
        <p:txBody>
          <a:bodyPr wrap="square" rtlCol="0">
            <a:spAutoFit/>
          </a:bodyPr>
          <a:lstStyle/>
          <a:p>
            <a:pPr defTabSz="896112">
              <a:spcAft>
                <a:spcPts val="600"/>
              </a:spcAft>
            </a:pPr>
            <a:r>
              <a:rPr lang="en-US" sz="1764" kern="1200">
                <a:solidFill>
                  <a:schemeClr val="tx1"/>
                </a:solidFill>
                <a:latin typeface="+mn-lt"/>
                <a:ea typeface="+mn-ea"/>
                <a:cs typeface="+mn-cs"/>
              </a:rPr>
              <a:t>Description</a:t>
            </a:r>
            <a:endParaRPr lang="en-US"/>
          </a:p>
        </p:txBody>
      </p:sp>
      <p:sp>
        <p:nvSpPr>
          <p:cNvPr id="8" name="Textfeld 7">
            <a:extLst>
              <a:ext uri="{FF2B5EF4-FFF2-40B4-BE49-F238E27FC236}">
                <a16:creationId xmlns:a16="http://schemas.microsoft.com/office/drawing/2014/main" id="{97E4A571-B69F-EE80-130E-8C68B1785526}"/>
              </a:ext>
            </a:extLst>
          </p:cNvPr>
          <p:cNvSpPr txBox="1"/>
          <p:nvPr/>
        </p:nvSpPr>
        <p:spPr>
          <a:xfrm>
            <a:off x="6767246" y="4624791"/>
            <a:ext cx="1267645" cy="364992"/>
          </a:xfrm>
          <a:prstGeom prst="rect">
            <a:avLst/>
          </a:prstGeom>
          <a:noFill/>
        </p:spPr>
        <p:txBody>
          <a:bodyPr wrap="square" rtlCol="0">
            <a:spAutoFit/>
          </a:bodyPr>
          <a:lstStyle/>
          <a:p>
            <a:pPr defTabSz="896112">
              <a:spcAft>
                <a:spcPts val="600"/>
              </a:spcAft>
            </a:pPr>
            <a:r>
              <a:rPr lang="en-US" sz="1764" kern="1200">
                <a:solidFill>
                  <a:schemeClr val="tx1"/>
                </a:solidFill>
                <a:latin typeface="+mn-lt"/>
                <a:ea typeface="+mn-ea"/>
                <a:cs typeface="+mn-cs"/>
              </a:rPr>
              <a:t>Ingredients</a:t>
            </a:r>
            <a:endParaRPr lang="en-US"/>
          </a:p>
        </p:txBody>
      </p:sp>
      <p:sp>
        <p:nvSpPr>
          <p:cNvPr id="9" name="Textfeld 8">
            <a:extLst>
              <a:ext uri="{FF2B5EF4-FFF2-40B4-BE49-F238E27FC236}">
                <a16:creationId xmlns:a16="http://schemas.microsoft.com/office/drawing/2014/main" id="{149F4FBF-DCF1-1715-E552-2A492013FBD1}"/>
              </a:ext>
            </a:extLst>
          </p:cNvPr>
          <p:cNvSpPr txBox="1"/>
          <p:nvPr/>
        </p:nvSpPr>
        <p:spPr>
          <a:xfrm>
            <a:off x="9961476" y="4606744"/>
            <a:ext cx="767505" cy="364992"/>
          </a:xfrm>
          <a:prstGeom prst="rect">
            <a:avLst/>
          </a:prstGeom>
          <a:noFill/>
        </p:spPr>
        <p:txBody>
          <a:bodyPr wrap="square" rtlCol="0">
            <a:spAutoFit/>
          </a:bodyPr>
          <a:lstStyle/>
          <a:p>
            <a:pPr defTabSz="896112">
              <a:spcAft>
                <a:spcPts val="600"/>
              </a:spcAft>
            </a:pPr>
            <a:r>
              <a:rPr lang="en-US" sz="1764" kern="1200">
                <a:solidFill>
                  <a:schemeClr val="tx1"/>
                </a:solidFill>
                <a:latin typeface="+mn-lt"/>
                <a:ea typeface="+mn-ea"/>
                <a:cs typeface="+mn-cs"/>
              </a:rPr>
              <a:t>Steps</a:t>
            </a:r>
            <a:endParaRPr lang="en-US"/>
          </a:p>
        </p:txBody>
      </p:sp>
      <p:pic>
        <p:nvPicPr>
          <p:cNvPr id="11" name="Grafik 10">
            <a:extLst>
              <a:ext uri="{FF2B5EF4-FFF2-40B4-BE49-F238E27FC236}">
                <a16:creationId xmlns:a16="http://schemas.microsoft.com/office/drawing/2014/main" id="{39603DF1-AEAC-70A5-A8C0-84A14161CAF0}"/>
              </a:ext>
            </a:extLst>
          </p:cNvPr>
          <p:cNvPicPr>
            <a:picLocks noChangeAspect="1"/>
          </p:cNvPicPr>
          <p:nvPr/>
        </p:nvPicPr>
        <p:blipFill>
          <a:blip r:embed="rId4"/>
          <a:stretch>
            <a:fillRect/>
          </a:stretch>
        </p:blipFill>
        <p:spPr>
          <a:xfrm>
            <a:off x="3347743" y="2283767"/>
            <a:ext cx="2688299" cy="2214429"/>
          </a:xfrm>
          <a:prstGeom prst="rect">
            <a:avLst/>
          </a:prstGeom>
        </p:spPr>
      </p:pic>
      <p:pic>
        <p:nvPicPr>
          <p:cNvPr id="13" name="Grafik 12">
            <a:extLst>
              <a:ext uri="{FF2B5EF4-FFF2-40B4-BE49-F238E27FC236}">
                <a16:creationId xmlns:a16="http://schemas.microsoft.com/office/drawing/2014/main" id="{D231E7C4-3733-1DF5-DC90-3945AB68244A}"/>
              </a:ext>
            </a:extLst>
          </p:cNvPr>
          <p:cNvPicPr>
            <a:picLocks noChangeAspect="1"/>
          </p:cNvPicPr>
          <p:nvPr/>
        </p:nvPicPr>
        <p:blipFill>
          <a:blip r:embed="rId5"/>
          <a:stretch>
            <a:fillRect/>
          </a:stretch>
        </p:blipFill>
        <p:spPr>
          <a:xfrm>
            <a:off x="6161468" y="2244971"/>
            <a:ext cx="2688299" cy="2253224"/>
          </a:xfrm>
          <a:prstGeom prst="rect">
            <a:avLst/>
          </a:prstGeom>
        </p:spPr>
      </p:pic>
      <p:pic>
        <p:nvPicPr>
          <p:cNvPr id="17" name="Grafik 16">
            <a:extLst>
              <a:ext uri="{FF2B5EF4-FFF2-40B4-BE49-F238E27FC236}">
                <a16:creationId xmlns:a16="http://schemas.microsoft.com/office/drawing/2014/main" id="{01DC42FF-0A48-A486-2958-DBE7ECBD76EC}"/>
              </a:ext>
            </a:extLst>
          </p:cNvPr>
          <p:cNvPicPr>
            <a:picLocks noChangeAspect="1"/>
          </p:cNvPicPr>
          <p:nvPr/>
        </p:nvPicPr>
        <p:blipFill>
          <a:blip r:embed="rId6"/>
          <a:stretch>
            <a:fillRect/>
          </a:stretch>
        </p:blipFill>
        <p:spPr>
          <a:xfrm>
            <a:off x="8909907" y="2247746"/>
            <a:ext cx="2731231" cy="2254423"/>
          </a:xfrm>
          <a:prstGeom prst="rect">
            <a:avLst/>
          </a:prstGeom>
        </p:spPr>
      </p:pic>
      <p:sp>
        <p:nvSpPr>
          <p:cNvPr id="18" name="Textfeld 17">
            <a:extLst>
              <a:ext uri="{FF2B5EF4-FFF2-40B4-BE49-F238E27FC236}">
                <a16:creationId xmlns:a16="http://schemas.microsoft.com/office/drawing/2014/main" id="{D2FC24E5-A54A-41F4-FC29-39250B2D975E}"/>
              </a:ext>
            </a:extLst>
          </p:cNvPr>
          <p:cNvSpPr txBox="1"/>
          <p:nvPr/>
        </p:nvSpPr>
        <p:spPr>
          <a:xfrm>
            <a:off x="547688" y="5167228"/>
            <a:ext cx="10237776" cy="1461939"/>
          </a:xfrm>
          <a:prstGeom prst="rect">
            <a:avLst/>
          </a:prstGeom>
          <a:noFill/>
        </p:spPr>
        <p:txBody>
          <a:bodyPr wrap="square" rtlCol="0">
            <a:spAutoFit/>
          </a:bodyPr>
          <a:lstStyle/>
          <a:p>
            <a:pPr marL="285750" indent="-285750" defTabSz="896112">
              <a:spcAft>
                <a:spcPts val="600"/>
              </a:spcAft>
              <a:buFont typeface="Arial" panose="020B0604020202020204" pitchFamily="34" charset="0"/>
              <a:buChar char="•"/>
            </a:pPr>
            <a:r>
              <a:rPr lang="en-US" kern="1200">
                <a:solidFill>
                  <a:schemeClr val="tx1"/>
                </a:solidFill>
                <a:latin typeface="+mn-lt"/>
                <a:ea typeface="+mn-ea"/>
                <a:cs typeface="+mn-cs"/>
              </a:rPr>
              <a:t>We see the most occurrences of nouns (NN) in all columns, even in the steps column.</a:t>
            </a:r>
          </a:p>
          <a:p>
            <a:pPr marL="285750" indent="-285750" defTabSz="896112">
              <a:spcAft>
                <a:spcPts val="600"/>
              </a:spcAft>
              <a:buFont typeface="Arial" panose="020B0604020202020204" pitchFamily="34" charset="0"/>
              <a:buChar char="•"/>
            </a:pPr>
            <a:r>
              <a:rPr lang="en-US" kern="1200">
                <a:solidFill>
                  <a:schemeClr val="tx1"/>
                </a:solidFill>
                <a:latin typeface="+mn-lt"/>
                <a:ea typeface="+mn-ea"/>
                <a:cs typeface="+mn-cs"/>
              </a:rPr>
              <a:t>On the other hand, there are a lot of adjectives (JJ) in the Ingredients column.</a:t>
            </a:r>
          </a:p>
          <a:p>
            <a:pPr marL="285750" indent="-285750" defTabSz="896112">
              <a:spcAft>
                <a:spcPts val="600"/>
              </a:spcAft>
              <a:buFont typeface="Arial" panose="020B0604020202020204" pitchFamily="34" charset="0"/>
              <a:buChar char="•"/>
            </a:pPr>
            <a:r>
              <a:rPr lang="en-US" kern="1200">
                <a:solidFill>
                  <a:schemeClr val="tx1"/>
                </a:solidFill>
                <a:latin typeface="+mn-lt"/>
                <a:ea typeface="+mn-ea"/>
                <a:cs typeface="+mn-cs"/>
              </a:rPr>
              <a:t>This means we need to clean the data before being able to build reasonable clusters with it.</a:t>
            </a:r>
          </a:p>
          <a:p>
            <a:pPr marL="285750" indent="-285750" defTabSz="896112">
              <a:spcAft>
                <a:spcPts val="600"/>
              </a:spcAft>
              <a:buFont typeface="Arial" panose="020B0604020202020204" pitchFamily="34" charset="0"/>
              <a:buChar char="•"/>
            </a:pPr>
            <a:r>
              <a:rPr lang="en-US" sz="2000"/>
              <a:t>Therefore, we applied an additional domain </a:t>
            </a:r>
            <a:r>
              <a:rPr lang="en-US" sz="2000" err="1"/>
              <a:t>stopword</a:t>
            </a:r>
            <a:r>
              <a:rPr lang="en-US" sz="2000"/>
              <a:t> filter.</a:t>
            </a:r>
          </a:p>
        </p:txBody>
      </p:sp>
      <p:sp>
        <p:nvSpPr>
          <p:cNvPr id="3" name="Slide Number Placeholder 2">
            <a:extLst>
              <a:ext uri="{FF2B5EF4-FFF2-40B4-BE49-F238E27FC236}">
                <a16:creationId xmlns:a16="http://schemas.microsoft.com/office/drawing/2014/main" id="{0C89661D-41F3-0D3B-00B8-5C2EFA60D642}"/>
              </a:ext>
            </a:extLst>
          </p:cNvPr>
          <p:cNvSpPr>
            <a:spLocks noGrp="1"/>
          </p:cNvSpPr>
          <p:nvPr>
            <p:ph type="sldNum" sz="quarter" idx="12"/>
          </p:nvPr>
        </p:nvSpPr>
        <p:spPr/>
        <p:txBody>
          <a:bodyPr/>
          <a:lstStyle/>
          <a:p>
            <a:fld id="{D94D3714-C452-470B-8948-E17A93AA6506}" type="slidenum">
              <a:rPr lang="en-US" smtClean="0"/>
              <a:t>10</a:t>
            </a:fld>
            <a:endParaRPr lang="en-US"/>
          </a:p>
        </p:txBody>
      </p:sp>
    </p:spTree>
    <p:extLst>
      <p:ext uri="{BB962C8B-B14F-4D97-AF65-F5344CB8AC3E}">
        <p14:creationId xmlns:p14="http://schemas.microsoft.com/office/powerpoint/2010/main" val="117058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5" name="Rectangle 4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297385E-D069-4DD4-CAA3-96E34CB7DABA}"/>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3700"/>
              <a:t>Generate stopwords from a website</a:t>
            </a:r>
          </a:p>
        </p:txBody>
      </p:sp>
      <p:sp>
        <p:nvSpPr>
          <p:cNvPr id="50" name="Rectangle 4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feld 23">
            <a:extLst>
              <a:ext uri="{FF2B5EF4-FFF2-40B4-BE49-F238E27FC236}">
                <a16:creationId xmlns:a16="http://schemas.microsoft.com/office/drawing/2014/main" id="{A3D346D9-9C98-662D-61C4-0CFE3BA3E781}"/>
              </a:ext>
            </a:extLst>
          </p:cNvPr>
          <p:cNvSpPr txBox="1"/>
          <p:nvPr/>
        </p:nvSpPr>
        <p:spPr>
          <a:xfrm>
            <a:off x="1055715" y="2508105"/>
            <a:ext cx="5040285" cy="3632493"/>
          </a:xfrm>
          <a:prstGeom prst="rect">
            <a:avLst/>
          </a:prstGeom>
        </p:spPr>
        <p:txBody>
          <a:bodyPr vert="horz" lIns="91440" tIns="45720" rIns="91440" bIns="45720" rtlCol="0" anchor="ctr">
            <a:normAutofit/>
          </a:bodyPr>
          <a:lstStyle/>
          <a:p>
            <a:pPr marL="228600" indent="-228600">
              <a:lnSpc>
                <a:spcPct val="90000"/>
              </a:lnSpc>
              <a:spcAft>
                <a:spcPts val="600"/>
              </a:spcAft>
              <a:buFont typeface="Arial" panose="020B0604020202020204" pitchFamily="34" charset="0"/>
              <a:buChar char="•"/>
            </a:pPr>
            <a:r>
              <a:rPr lang="en-US" sz="1600"/>
              <a:t>Using the </a:t>
            </a:r>
            <a:r>
              <a:rPr lang="en-US" sz="1600" b="1" err="1"/>
              <a:t>BeautifulSoup</a:t>
            </a:r>
            <a:r>
              <a:rPr lang="en-US" sz="1600"/>
              <a:t> parser, we can get rid of HTML-Tags like &lt;p&gt;, &lt;a&gt; and so on. After that we split the text at each newline for having all the sentences of the page. The strip() gets rid of all empty lines.</a:t>
            </a:r>
          </a:p>
          <a:p>
            <a:pPr marL="228600" indent="-228600">
              <a:lnSpc>
                <a:spcPct val="90000"/>
              </a:lnSpc>
              <a:spcAft>
                <a:spcPts val="600"/>
              </a:spcAft>
              <a:buFont typeface="Arial" panose="020B0604020202020204" pitchFamily="34" charset="0"/>
              <a:buChar char="•"/>
            </a:pPr>
            <a:r>
              <a:rPr lang="en-US" sz="1600"/>
              <a:t>In this example we use cooking weights and measures to filter out words like: CUP, Teaspoon, Tablespoon</a:t>
            </a:r>
          </a:p>
          <a:p>
            <a:pPr marL="228600" indent="-228600">
              <a:lnSpc>
                <a:spcPct val="90000"/>
              </a:lnSpc>
              <a:spcAft>
                <a:spcPts val="600"/>
              </a:spcAft>
              <a:buFont typeface="Arial" panose="020B0604020202020204" pitchFamily="34" charset="0"/>
              <a:buChar char="•"/>
            </a:pPr>
            <a:r>
              <a:rPr lang="en-US" sz="1600"/>
              <a:t>Another source could have been color, because in the later EDA we saw that basically every color is also part of the data.</a:t>
            </a:r>
          </a:p>
          <a:p>
            <a:pPr marL="228600" indent="-228600">
              <a:lnSpc>
                <a:spcPct val="90000"/>
              </a:lnSpc>
              <a:spcAft>
                <a:spcPts val="600"/>
              </a:spcAft>
              <a:buFont typeface="Arial" panose="020B0604020202020204" pitchFamily="34" charset="0"/>
              <a:buChar char="•"/>
            </a:pPr>
            <a:r>
              <a:rPr lang="en-US" sz="1600"/>
              <a:t>The downside of this method is that it is unpredictable which </a:t>
            </a:r>
            <a:r>
              <a:rPr lang="en-US" sz="1600" err="1"/>
              <a:t>stopwords</a:t>
            </a:r>
            <a:r>
              <a:rPr lang="en-US" sz="1600"/>
              <a:t> it generates.</a:t>
            </a:r>
            <a:br>
              <a:rPr lang="en-US" sz="1600"/>
            </a:br>
            <a:r>
              <a:rPr lang="en-US" sz="1600"/>
              <a:t>It’s nice to have a starting point but as we did, it must be reviewed and refined.</a:t>
            </a:r>
          </a:p>
        </p:txBody>
      </p:sp>
      <p:pic>
        <p:nvPicPr>
          <p:cNvPr id="6" name="Grafik 5">
            <a:extLst>
              <a:ext uri="{FF2B5EF4-FFF2-40B4-BE49-F238E27FC236}">
                <a16:creationId xmlns:a16="http://schemas.microsoft.com/office/drawing/2014/main" id="{DAFED760-E2CA-5844-97E7-8302A00D0E2B}"/>
              </a:ext>
            </a:extLst>
          </p:cNvPr>
          <p:cNvPicPr>
            <a:picLocks noChangeAspect="1"/>
          </p:cNvPicPr>
          <p:nvPr/>
        </p:nvPicPr>
        <p:blipFill rotWithShape="1">
          <a:blip r:embed="rId2"/>
          <a:srcRect b="35792"/>
          <a:stretch/>
        </p:blipFill>
        <p:spPr>
          <a:xfrm>
            <a:off x="6244971" y="3714027"/>
            <a:ext cx="1668307" cy="2581173"/>
          </a:xfrm>
          <a:prstGeom prst="rect">
            <a:avLst/>
          </a:prstGeom>
        </p:spPr>
      </p:pic>
      <p:pic>
        <p:nvPicPr>
          <p:cNvPr id="4" name="Inhaltsplatzhalter 4">
            <a:extLst>
              <a:ext uri="{FF2B5EF4-FFF2-40B4-BE49-F238E27FC236}">
                <a16:creationId xmlns:a16="http://schemas.microsoft.com/office/drawing/2014/main" id="{7E699E5B-4169-63ED-B443-49FC788CFF5C}"/>
              </a:ext>
            </a:extLst>
          </p:cNvPr>
          <p:cNvPicPr>
            <a:picLocks noGrp="1" noChangeAspect="1"/>
          </p:cNvPicPr>
          <p:nvPr>
            <p:ph idx="1"/>
          </p:nvPr>
        </p:nvPicPr>
        <p:blipFill rotWithShape="1">
          <a:blip r:embed="rId3"/>
          <a:srcRect t="10563" b="-1"/>
          <a:stretch/>
        </p:blipFill>
        <p:spPr>
          <a:xfrm>
            <a:off x="6244971" y="2290797"/>
            <a:ext cx="5161183" cy="1373277"/>
          </a:xfrm>
          <a:prstGeom prst="rect">
            <a:avLst/>
          </a:prstGeom>
        </p:spPr>
      </p:pic>
      <p:sp>
        <p:nvSpPr>
          <p:cNvPr id="3" name="Slide Number Placeholder 2">
            <a:extLst>
              <a:ext uri="{FF2B5EF4-FFF2-40B4-BE49-F238E27FC236}">
                <a16:creationId xmlns:a16="http://schemas.microsoft.com/office/drawing/2014/main" id="{876F4DF6-9906-6FF9-7BC9-4E140ED149C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D94D3714-C452-470B-8948-E17A93AA6506}" type="slidenum">
              <a:rPr lang="en-US" smtClean="0"/>
              <a:pPr>
                <a:spcAft>
                  <a:spcPts val="600"/>
                </a:spcAft>
              </a:pPr>
              <a:t>11</a:t>
            </a:fld>
            <a:endParaRPr lang="en-US"/>
          </a:p>
        </p:txBody>
      </p:sp>
    </p:spTree>
    <p:extLst>
      <p:ext uri="{BB962C8B-B14F-4D97-AF65-F5344CB8AC3E}">
        <p14:creationId xmlns:p14="http://schemas.microsoft.com/office/powerpoint/2010/main" val="212281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112B4A7-3559-4D03-BE94-7DA52DBD6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2D7A769-E274-A063-CEDF-0D264B6524CF}"/>
              </a:ext>
            </a:extLst>
          </p:cNvPr>
          <p:cNvSpPr>
            <a:spLocks noGrp="1"/>
          </p:cNvSpPr>
          <p:nvPr>
            <p:ph type="title"/>
          </p:nvPr>
        </p:nvSpPr>
        <p:spPr>
          <a:xfrm>
            <a:off x="4485683" y="349664"/>
            <a:ext cx="7124671" cy="1638377"/>
          </a:xfrm>
        </p:spPr>
        <p:txBody>
          <a:bodyPr vert="horz" lIns="91440" tIns="45720" rIns="91440" bIns="45720" rtlCol="0" anchor="b">
            <a:normAutofit/>
          </a:bodyPr>
          <a:lstStyle/>
          <a:p>
            <a:r>
              <a:rPr lang="en-US" sz="4800"/>
              <a:t>Displaying top N values with stopword filter</a:t>
            </a:r>
          </a:p>
        </p:txBody>
      </p:sp>
      <p:sp>
        <p:nvSpPr>
          <p:cNvPr id="36" name="Rectangle 35">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252538"/>
            <a:ext cx="3494670" cy="635292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fik 11">
            <a:extLst>
              <a:ext uri="{FF2B5EF4-FFF2-40B4-BE49-F238E27FC236}">
                <a16:creationId xmlns:a16="http://schemas.microsoft.com/office/drawing/2014/main" id="{7B1278B2-A017-81DB-A4E5-34E50D527402}"/>
              </a:ext>
            </a:extLst>
          </p:cNvPr>
          <p:cNvPicPr>
            <a:picLocks noChangeAspect="1"/>
          </p:cNvPicPr>
          <p:nvPr/>
        </p:nvPicPr>
        <p:blipFill rotWithShape="1">
          <a:blip r:embed="rId3"/>
          <a:srcRect t="62286"/>
          <a:stretch/>
        </p:blipFill>
        <p:spPr>
          <a:xfrm>
            <a:off x="1010061" y="3677712"/>
            <a:ext cx="2665565" cy="1374838"/>
          </a:xfrm>
          <a:prstGeom prst="rect">
            <a:avLst/>
          </a:prstGeom>
          <a:ln>
            <a:noFill/>
          </a:ln>
          <a:effectLst>
            <a:outerShdw blurRad="292100" dist="139700" dir="2700000" algn="tl" rotWithShape="0">
              <a:srgbClr val="333333">
                <a:alpha val="65000"/>
              </a:srgbClr>
            </a:outerShdw>
          </a:effectLst>
        </p:spPr>
      </p:pic>
      <p:pic>
        <p:nvPicPr>
          <p:cNvPr id="4" name="Grafik 3">
            <a:extLst>
              <a:ext uri="{FF2B5EF4-FFF2-40B4-BE49-F238E27FC236}">
                <a16:creationId xmlns:a16="http://schemas.microsoft.com/office/drawing/2014/main" id="{470D6699-CC40-3DA0-E86F-F30C4904E7B3}"/>
              </a:ext>
            </a:extLst>
          </p:cNvPr>
          <p:cNvPicPr>
            <a:picLocks noChangeAspect="1"/>
          </p:cNvPicPr>
          <p:nvPr/>
        </p:nvPicPr>
        <p:blipFill rotWithShape="1">
          <a:blip r:embed="rId4"/>
          <a:srcRect t="23935"/>
          <a:stretch/>
        </p:blipFill>
        <p:spPr>
          <a:xfrm>
            <a:off x="379422" y="349021"/>
            <a:ext cx="3296204" cy="830625"/>
          </a:xfrm>
          <a:prstGeom prst="rect">
            <a:avLst/>
          </a:prstGeom>
        </p:spPr>
      </p:pic>
      <p:pic>
        <p:nvPicPr>
          <p:cNvPr id="10" name="Grafik 9">
            <a:extLst>
              <a:ext uri="{FF2B5EF4-FFF2-40B4-BE49-F238E27FC236}">
                <a16:creationId xmlns:a16="http://schemas.microsoft.com/office/drawing/2014/main" id="{0D233C16-657D-81D1-78B7-30B1757210F9}"/>
              </a:ext>
            </a:extLst>
          </p:cNvPr>
          <p:cNvPicPr>
            <a:picLocks noChangeAspect="1"/>
          </p:cNvPicPr>
          <p:nvPr/>
        </p:nvPicPr>
        <p:blipFill>
          <a:blip r:embed="rId5"/>
          <a:stretch>
            <a:fillRect/>
          </a:stretch>
        </p:blipFill>
        <p:spPr>
          <a:xfrm>
            <a:off x="336646" y="2926331"/>
            <a:ext cx="3487209" cy="523081"/>
          </a:xfrm>
          <a:prstGeom prst="rect">
            <a:avLst/>
          </a:prstGeom>
        </p:spPr>
      </p:pic>
      <p:sp>
        <p:nvSpPr>
          <p:cNvPr id="18" name="Textfeld 17">
            <a:extLst>
              <a:ext uri="{FF2B5EF4-FFF2-40B4-BE49-F238E27FC236}">
                <a16:creationId xmlns:a16="http://schemas.microsoft.com/office/drawing/2014/main" id="{D2FC24E5-A54A-41F4-FC29-39250B2D975E}"/>
              </a:ext>
            </a:extLst>
          </p:cNvPr>
          <p:cNvSpPr txBox="1"/>
          <p:nvPr/>
        </p:nvSpPr>
        <p:spPr>
          <a:xfrm>
            <a:off x="4488873" y="2620641"/>
            <a:ext cx="7115139" cy="302370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a:t>We solved the problem of displaying the top 10 values but considering the </a:t>
            </a:r>
            <a:r>
              <a:rPr lang="en-US" sz="2000" err="1"/>
              <a:t>stopword</a:t>
            </a:r>
            <a:r>
              <a:rPr lang="en-US" sz="2000"/>
              <a:t> filter. </a:t>
            </a:r>
          </a:p>
          <a:p>
            <a:pPr marL="285750" indent="-228600">
              <a:lnSpc>
                <a:spcPct val="90000"/>
              </a:lnSpc>
              <a:spcAft>
                <a:spcPts val="600"/>
              </a:spcAft>
              <a:buFont typeface="Arial" panose="020B0604020202020204" pitchFamily="34" charset="0"/>
              <a:buChar char="•"/>
            </a:pPr>
            <a:r>
              <a:rPr lang="en-US" sz="2000"/>
              <a:t>We use an attribute that will flag the top N values as relevant that match the selected Flag (All/Clean/</a:t>
            </a:r>
            <a:r>
              <a:rPr lang="en-US" sz="2000" err="1"/>
              <a:t>Stopwords</a:t>
            </a:r>
            <a:r>
              <a:rPr lang="en-US" sz="2000"/>
              <a:t>).</a:t>
            </a:r>
          </a:p>
          <a:p>
            <a:pPr marL="285750" indent="-228600">
              <a:lnSpc>
                <a:spcPct val="90000"/>
              </a:lnSpc>
              <a:spcAft>
                <a:spcPts val="600"/>
              </a:spcAft>
              <a:buFont typeface="Arial" panose="020B0604020202020204" pitchFamily="34" charset="0"/>
              <a:buChar char="•"/>
            </a:pPr>
            <a:endParaRPr lang="en-US" sz="2000"/>
          </a:p>
        </p:txBody>
      </p:sp>
      <p:sp>
        <p:nvSpPr>
          <p:cNvPr id="3" name="Slide Number Placeholder 2">
            <a:extLst>
              <a:ext uri="{FF2B5EF4-FFF2-40B4-BE49-F238E27FC236}">
                <a16:creationId xmlns:a16="http://schemas.microsoft.com/office/drawing/2014/main" id="{0C89661D-41F3-0D3B-00B8-5C2EFA60D642}"/>
              </a:ext>
            </a:extLst>
          </p:cNvPr>
          <p:cNvSpPr>
            <a:spLocks noGrp="1"/>
          </p:cNvSpPr>
          <p:nvPr>
            <p:ph type="sldNum" sz="quarter" idx="12"/>
          </p:nvPr>
        </p:nvSpPr>
        <p:spPr>
          <a:xfrm>
            <a:off x="10449098" y="6492240"/>
            <a:ext cx="1154914" cy="365125"/>
          </a:xfrm>
        </p:spPr>
        <p:txBody>
          <a:bodyPr vert="horz" lIns="91440" tIns="45720" rIns="91440" bIns="45720" rtlCol="0" anchor="ctr">
            <a:normAutofit/>
          </a:bodyPr>
          <a:lstStyle/>
          <a:p>
            <a:pPr>
              <a:spcAft>
                <a:spcPts val="600"/>
              </a:spcAft>
            </a:pPr>
            <a:fld id="{D94D3714-C452-470B-8948-E17A93AA6506}" type="slidenum">
              <a:rPr lang="en-US" smtClean="0"/>
              <a:pPr>
                <a:spcAft>
                  <a:spcPts val="600"/>
                </a:spcAft>
              </a:pPr>
              <a:t>12</a:t>
            </a:fld>
            <a:endParaRPr lang="en-US"/>
          </a:p>
        </p:txBody>
      </p:sp>
      <p:pic>
        <p:nvPicPr>
          <p:cNvPr id="6" name="Grafik 5">
            <a:extLst>
              <a:ext uri="{FF2B5EF4-FFF2-40B4-BE49-F238E27FC236}">
                <a16:creationId xmlns:a16="http://schemas.microsoft.com/office/drawing/2014/main" id="{56868E40-F9F5-AA13-1564-0098D40DA1AF}"/>
              </a:ext>
            </a:extLst>
          </p:cNvPr>
          <p:cNvPicPr>
            <a:picLocks noChangeAspect="1"/>
          </p:cNvPicPr>
          <p:nvPr/>
        </p:nvPicPr>
        <p:blipFill rotWithShape="1">
          <a:blip r:embed="rId6"/>
          <a:srcRect b="68223"/>
          <a:stretch/>
        </p:blipFill>
        <p:spPr>
          <a:xfrm>
            <a:off x="1720286" y="868461"/>
            <a:ext cx="1955340" cy="13748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5709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58910B5-20EE-ADF2-4DCB-E1F17E689B9B}"/>
              </a:ext>
            </a:extLst>
          </p:cNvPr>
          <p:cNvSpPr>
            <a:spLocks noGrp="1"/>
          </p:cNvSpPr>
          <p:nvPr>
            <p:ph type="title"/>
          </p:nvPr>
        </p:nvSpPr>
        <p:spPr>
          <a:xfrm>
            <a:off x="838200" y="365125"/>
            <a:ext cx="10515600" cy="1325563"/>
          </a:xfrm>
        </p:spPr>
        <p:txBody>
          <a:bodyPr>
            <a:normAutofit/>
          </a:bodyPr>
          <a:lstStyle/>
          <a:p>
            <a:pPr algn="ctr"/>
            <a:r>
              <a:rPr lang="en-US"/>
              <a:t>Ingredients and Steps analysis</a:t>
            </a:r>
          </a:p>
        </p:txBody>
      </p:sp>
      <p:pic>
        <p:nvPicPr>
          <p:cNvPr id="5" name="Grafik 4">
            <a:extLst>
              <a:ext uri="{FF2B5EF4-FFF2-40B4-BE49-F238E27FC236}">
                <a16:creationId xmlns:a16="http://schemas.microsoft.com/office/drawing/2014/main" id="{BBBEC74C-1E2D-0024-5A3A-003E9EE91205}"/>
              </a:ext>
            </a:extLst>
          </p:cNvPr>
          <p:cNvPicPr>
            <a:picLocks noChangeAspect="1"/>
          </p:cNvPicPr>
          <p:nvPr/>
        </p:nvPicPr>
        <p:blipFill rotWithShape="1">
          <a:blip r:embed="rId3"/>
          <a:srcRect r="3778"/>
          <a:stretch/>
        </p:blipFill>
        <p:spPr>
          <a:xfrm>
            <a:off x="6253497" y="1859908"/>
            <a:ext cx="4098441" cy="1753565"/>
          </a:xfrm>
          <a:prstGeom prst="rect">
            <a:avLst/>
          </a:prstGeom>
        </p:spPr>
      </p:pic>
      <p:sp>
        <p:nvSpPr>
          <p:cNvPr id="6" name="Textfeld 5">
            <a:extLst>
              <a:ext uri="{FF2B5EF4-FFF2-40B4-BE49-F238E27FC236}">
                <a16:creationId xmlns:a16="http://schemas.microsoft.com/office/drawing/2014/main" id="{1A8B440B-89DF-486D-2A1F-2DFF595BF7A3}"/>
              </a:ext>
            </a:extLst>
          </p:cNvPr>
          <p:cNvSpPr txBox="1"/>
          <p:nvPr/>
        </p:nvSpPr>
        <p:spPr>
          <a:xfrm>
            <a:off x="1760873" y="1477206"/>
            <a:ext cx="4008695" cy="276999"/>
          </a:xfrm>
          <a:prstGeom prst="rect">
            <a:avLst/>
          </a:prstGeom>
          <a:noFill/>
        </p:spPr>
        <p:txBody>
          <a:bodyPr wrap="square" rtlCol="0">
            <a:spAutoFit/>
          </a:bodyPr>
          <a:lstStyle/>
          <a:p>
            <a:pPr defTabSz="777240">
              <a:spcAft>
                <a:spcPts val="600"/>
              </a:spcAft>
            </a:pPr>
            <a:r>
              <a:rPr lang="en-US" sz="1200" kern="1200">
                <a:solidFill>
                  <a:schemeClr val="tx1"/>
                </a:solidFill>
                <a:latin typeface="+mn-lt"/>
                <a:ea typeface="+mn-ea"/>
                <a:cs typeface="+mn-cs"/>
              </a:rPr>
              <a:t>After</a:t>
            </a:r>
            <a:r>
              <a:rPr lang="en-US" sz="1020" kern="1200">
                <a:solidFill>
                  <a:schemeClr val="tx1"/>
                </a:solidFill>
                <a:latin typeface="+mn-lt"/>
                <a:ea typeface="+mn-ea"/>
                <a:cs typeface="+mn-cs"/>
              </a:rPr>
              <a:t> filtering out over 140 domain </a:t>
            </a:r>
            <a:r>
              <a:rPr lang="en-US" sz="1020" kern="1200" err="1">
                <a:solidFill>
                  <a:schemeClr val="tx1"/>
                </a:solidFill>
                <a:latin typeface="+mn-lt"/>
                <a:ea typeface="+mn-ea"/>
                <a:cs typeface="+mn-cs"/>
              </a:rPr>
              <a:t>stopwords</a:t>
            </a:r>
            <a:r>
              <a:rPr lang="en-US" sz="1020" kern="1200">
                <a:solidFill>
                  <a:schemeClr val="tx1"/>
                </a:solidFill>
                <a:latin typeface="+mn-lt"/>
                <a:ea typeface="+mn-ea"/>
                <a:cs typeface="+mn-cs"/>
              </a:rPr>
              <a:t>, we get this result</a:t>
            </a:r>
            <a:endParaRPr lang="en-US" sz="1200"/>
          </a:p>
        </p:txBody>
      </p:sp>
      <p:pic>
        <p:nvPicPr>
          <p:cNvPr id="8" name="Grafik 7">
            <a:extLst>
              <a:ext uri="{FF2B5EF4-FFF2-40B4-BE49-F238E27FC236}">
                <a16:creationId xmlns:a16="http://schemas.microsoft.com/office/drawing/2014/main" id="{37B8E65E-7054-A046-0B15-5F46235FDB45}"/>
              </a:ext>
            </a:extLst>
          </p:cNvPr>
          <p:cNvPicPr>
            <a:picLocks noChangeAspect="1"/>
          </p:cNvPicPr>
          <p:nvPr/>
        </p:nvPicPr>
        <p:blipFill>
          <a:blip r:embed="rId4"/>
          <a:stretch>
            <a:fillRect/>
          </a:stretch>
        </p:blipFill>
        <p:spPr>
          <a:xfrm>
            <a:off x="1773235" y="1913979"/>
            <a:ext cx="3753488" cy="1704525"/>
          </a:xfrm>
          <a:prstGeom prst="rect">
            <a:avLst/>
          </a:prstGeom>
        </p:spPr>
      </p:pic>
      <p:sp>
        <p:nvSpPr>
          <p:cNvPr id="11" name="Textfeld 10">
            <a:extLst>
              <a:ext uri="{FF2B5EF4-FFF2-40B4-BE49-F238E27FC236}">
                <a16:creationId xmlns:a16="http://schemas.microsoft.com/office/drawing/2014/main" id="{3B5776CC-5E43-CB71-C1DE-69967B5D4B4E}"/>
              </a:ext>
            </a:extLst>
          </p:cNvPr>
          <p:cNvSpPr txBox="1"/>
          <p:nvPr/>
        </p:nvSpPr>
        <p:spPr>
          <a:xfrm>
            <a:off x="2923366" y="3652451"/>
            <a:ext cx="1096040" cy="327782"/>
          </a:xfrm>
          <a:prstGeom prst="rect">
            <a:avLst/>
          </a:prstGeom>
          <a:noFill/>
        </p:spPr>
        <p:txBody>
          <a:bodyPr wrap="square" rtlCol="0">
            <a:spAutoFit/>
          </a:bodyPr>
          <a:lstStyle/>
          <a:p>
            <a:pPr defTabSz="777240">
              <a:spcAft>
                <a:spcPts val="600"/>
              </a:spcAft>
            </a:pPr>
            <a:r>
              <a:rPr lang="en-US" sz="1530" kern="1200">
                <a:solidFill>
                  <a:schemeClr val="tx1"/>
                </a:solidFill>
                <a:latin typeface="+mn-lt"/>
                <a:ea typeface="+mn-ea"/>
                <a:cs typeface="+mn-cs"/>
              </a:rPr>
              <a:t>Ingredients</a:t>
            </a:r>
            <a:endParaRPr lang="en-US"/>
          </a:p>
        </p:txBody>
      </p:sp>
      <p:sp>
        <p:nvSpPr>
          <p:cNvPr id="12" name="Textfeld 11">
            <a:extLst>
              <a:ext uri="{FF2B5EF4-FFF2-40B4-BE49-F238E27FC236}">
                <a16:creationId xmlns:a16="http://schemas.microsoft.com/office/drawing/2014/main" id="{ACEF7111-869F-B7C9-ED60-438204F8DB55}"/>
              </a:ext>
            </a:extLst>
          </p:cNvPr>
          <p:cNvSpPr txBox="1"/>
          <p:nvPr/>
        </p:nvSpPr>
        <p:spPr>
          <a:xfrm>
            <a:off x="8102994" y="3644237"/>
            <a:ext cx="663606" cy="327782"/>
          </a:xfrm>
          <a:prstGeom prst="rect">
            <a:avLst/>
          </a:prstGeom>
          <a:noFill/>
        </p:spPr>
        <p:txBody>
          <a:bodyPr wrap="square" rtlCol="0">
            <a:spAutoFit/>
          </a:bodyPr>
          <a:lstStyle/>
          <a:p>
            <a:pPr defTabSz="777240">
              <a:spcAft>
                <a:spcPts val="600"/>
              </a:spcAft>
            </a:pPr>
            <a:r>
              <a:rPr lang="en-US" sz="1530" kern="1200">
                <a:solidFill>
                  <a:schemeClr val="tx1"/>
                </a:solidFill>
                <a:latin typeface="+mn-lt"/>
                <a:ea typeface="+mn-ea"/>
                <a:cs typeface="+mn-cs"/>
              </a:rPr>
              <a:t>Steps</a:t>
            </a:r>
            <a:endParaRPr lang="en-US"/>
          </a:p>
        </p:txBody>
      </p:sp>
      <p:sp>
        <p:nvSpPr>
          <p:cNvPr id="17" name="Textfeld 16">
            <a:extLst>
              <a:ext uri="{FF2B5EF4-FFF2-40B4-BE49-F238E27FC236}">
                <a16:creationId xmlns:a16="http://schemas.microsoft.com/office/drawing/2014/main" id="{D7941C37-8FE8-5CDC-9D6A-BF3CFDE88805}"/>
              </a:ext>
            </a:extLst>
          </p:cNvPr>
          <p:cNvSpPr txBox="1"/>
          <p:nvPr/>
        </p:nvSpPr>
        <p:spPr>
          <a:xfrm>
            <a:off x="1754897" y="4186611"/>
            <a:ext cx="4183606" cy="2169825"/>
          </a:xfrm>
          <a:prstGeom prst="rect">
            <a:avLst/>
          </a:prstGeom>
          <a:noFill/>
        </p:spPr>
        <p:txBody>
          <a:bodyPr wrap="square" rtlCol="0">
            <a:spAutoFit/>
          </a:bodyPr>
          <a:lstStyle/>
          <a:p>
            <a:pPr marL="171450" indent="-171450" defTabSz="777240">
              <a:spcAft>
                <a:spcPts val="600"/>
              </a:spcAft>
              <a:buFont typeface="Arial" panose="020B0604020202020204" pitchFamily="34" charset="0"/>
              <a:buChar char="•"/>
            </a:pPr>
            <a:r>
              <a:rPr lang="en-US" sz="1200" kern="1200">
                <a:solidFill>
                  <a:schemeClr val="tx1"/>
                </a:solidFill>
                <a:latin typeface="+mn-lt"/>
                <a:ea typeface="+mn-ea"/>
                <a:cs typeface="+mn-cs"/>
              </a:rPr>
              <a:t>As expected, chicken is in the top ingredients list. There are also often used groceries like milk, egg, lemon and ginger.</a:t>
            </a:r>
          </a:p>
          <a:p>
            <a:pPr marL="171450" indent="-171450" defTabSz="777240">
              <a:spcAft>
                <a:spcPts val="600"/>
              </a:spcAft>
              <a:buFont typeface="Arial" panose="020B0604020202020204" pitchFamily="34" charset="0"/>
              <a:buChar char="•"/>
            </a:pPr>
            <a:r>
              <a:rPr lang="en-US" sz="1200" kern="1200">
                <a:solidFill>
                  <a:schemeClr val="tx1"/>
                </a:solidFill>
                <a:latin typeface="+mn-lt"/>
                <a:ea typeface="+mn-ea"/>
                <a:cs typeface="+mn-cs"/>
              </a:rPr>
              <a:t>It’s interesting that basic food like potatoes and pasta are not in the top 10 and rice also only on place 11, although our clusters will tell something different.</a:t>
            </a:r>
          </a:p>
          <a:p>
            <a:pPr marL="171450" indent="-171450" defTabSz="777240">
              <a:spcAft>
                <a:spcPts val="600"/>
              </a:spcAft>
              <a:buFont typeface="Arial" panose="020B0604020202020204" pitchFamily="34" charset="0"/>
              <a:buChar char="•"/>
            </a:pPr>
            <a:r>
              <a:rPr lang="en-US" sz="1200" kern="1200">
                <a:solidFill>
                  <a:schemeClr val="tx1"/>
                </a:solidFill>
                <a:latin typeface="+mn-lt"/>
                <a:ea typeface="+mn-ea"/>
                <a:cs typeface="+mn-cs"/>
              </a:rPr>
              <a:t>In contract to this, we see soy on place 10 and the high rated ginger. This can lead to the conclusion that a lot of the recipes have an Asian touch.</a:t>
            </a:r>
          </a:p>
          <a:p>
            <a:pPr marL="171450" indent="-171450" defTabSz="777240">
              <a:spcAft>
                <a:spcPts val="600"/>
              </a:spcAft>
              <a:buFont typeface="Arial" panose="020B0604020202020204" pitchFamily="34" charset="0"/>
              <a:buChar char="•"/>
            </a:pPr>
            <a:r>
              <a:rPr lang="en-US" sz="1200" kern="1200">
                <a:solidFill>
                  <a:schemeClr val="tx1"/>
                </a:solidFill>
                <a:latin typeface="+mn-lt"/>
                <a:ea typeface="+mn-ea"/>
                <a:cs typeface="+mn-cs"/>
              </a:rPr>
              <a:t>Milk, vanilla, egg and lemon are often used for baking so this could be another field of recipes.</a:t>
            </a:r>
            <a:endParaRPr lang="en-US"/>
          </a:p>
        </p:txBody>
      </p:sp>
      <p:sp>
        <p:nvSpPr>
          <p:cNvPr id="18" name="Textfeld 17">
            <a:extLst>
              <a:ext uri="{FF2B5EF4-FFF2-40B4-BE49-F238E27FC236}">
                <a16:creationId xmlns:a16="http://schemas.microsoft.com/office/drawing/2014/main" id="{10F93114-F272-4ABD-2B0D-195C2E4FEB66}"/>
              </a:ext>
            </a:extLst>
          </p:cNvPr>
          <p:cNvSpPr txBox="1"/>
          <p:nvPr/>
        </p:nvSpPr>
        <p:spPr>
          <a:xfrm>
            <a:off x="6253497" y="4186611"/>
            <a:ext cx="4183606" cy="2169825"/>
          </a:xfrm>
          <a:prstGeom prst="rect">
            <a:avLst/>
          </a:prstGeom>
          <a:noFill/>
        </p:spPr>
        <p:txBody>
          <a:bodyPr wrap="square" rtlCol="0">
            <a:spAutoFit/>
          </a:bodyPr>
          <a:lstStyle/>
          <a:p>
            <a:pPr marL="171450" indent="-171450" defTabSz="777240">
              <a:spcAft>
                <a:spcPts val="600"/>
              </a:spcAft>
              <a:buFont typeface="Arial" panose="020B0604020202020204" pitchFamily="34" charset="0"/>
              <a:buChar char="•"/>
            </a:pPr>
            <a:r>
              <a:rPr lang="en-US" sz="1200" kern="1200">
                <a:solidFill>
                  <a:schemeClr val="tx1"/>
                </a:solidFill>
                <a:latin typeface="+mn-lt"/>
                <a:ea typeface="+mn-ea"/>
                <a:cs typeface="+mn-cs"/>
              </a:rPr>
              <a:t>In the steps we see cool very often and bake, which would match the baking theory. In a broader sense also the words coat, turn and cover could match when baking.</a:t>
            </a:r>
          </a:p>
          <a:p>
            <a:pPr marL="171450" indent="-171450" defTabSz="777240">
              <a:spcAft>
                <a:spcPts val="600"/>
              </a:spcAft>
              <a:buFont typeface="Arial" panose="020B0604020202020204" pitchFamily="34" charset="0"/>
              <a:buChar char="•"/>
            </a:pPr>
            <a:r>
              <a:rPr lang="en-US" sz="1200" kern="1200">
                <a:solidFill>
                  <a:schemeClr val="tx1"/>
                </a:solidFill>
                <a:latin typeface="+mn-lt"/>
                <a:ea typeface="+mn-ea"/>
                <a:cs typeface="+mn-cs"/>
              </a:rPr>
              <a:t>Serve being on first place makes sense because when finished with cooking/baking, you can serve the meal.</a:t>
            </a:r>
          </a:p>
          <a:p>
            <a:pPr marL="171450" indent="-171450" defTabSz="777240">
              <a:spcAft>
                <a:spcPts val="600"/>
              </a:spcAft>
              <a:buFont typeface="Arial" panose="020B0604020202020204" pitchFamily="34" charset="0"/>
              <a:buChar char="•"/>
            </a:pPr>
            <a:r>
              <a:rPr lang="en-US" sz="1200" kern="1200">
                <a:solidFill>
                  <a:schemeClr val="tx1"/>
                </a:solidFill>
                <a:latin typeface="+mn-lt"/>
                <a:ea typeface="+mn-ea"/>
                <a:cs typeface="+mn-cs"/>
              </a:rPr>
              <a:t>Reduce and combine are also often used words as in “reduce the heat” or “combine the ingredients”. </a:t>
            </a:r>
          </a:p>
          <a:p>
            <a:pPr marL="171450" indent="-171450" defTabSz="777240">
              <a:spcAft>
                <a:spcPts val="600"/>
              </a:spcAft>
              <a:buFont typeface="Arial" panose="020B0604020202020204" pitchFamily="34" charset="0"/>
              <a:buChar char="•"/>
            </a:pPr>
            <a:r>
              <a:rPr lang="en-US" sz="1200"/>
              <a:t>Based on the provided step words, it appears that this feature may have a relatively weak impact on distinguishing between clusters.</a:t>
            </a:r>
            <a:endParaRPr lang="en-US"/>
          </a:p>
        </p:txBody>
      </p:sp>
      <p:sp>
        <p:nvSpPr>
          <p:cNvPr id="3" name="Slide Number Placeholder 2">
            <a:extLst>
              <a:ext uri="{FF2B5EF4-FFF2-40B4-BE49-F238E27FC236}">
                <a16:creationId xmlns:a16="http://schemas.microsoft.com/office/drawing/2014/main" id="{DFE80FD1-E430-317E-052C-4A8EB554E836}"/>
              </a:ext>
            </a:extLst>
          </p:cNvPr>
          <p:cNvSpPr>
            <a:spLocks noGrp="1"/>
          </p:cNvSpPr>
          <p:nvPr>
            <p:ph type="sldNum" sz="quarter" idx="12"/>
          </p:nvPr>
        </p:nvSpPr>
        <p:spPr/>
        <p:txBody>
          <a:bodyPr/>
          <a:lstStyle/>
          <a:p>
            <a:fld id="{D94D3714-C452-470B-8948-E17A93AA6506}" type="slidenum">
              <a:rPr lang="en-US" smtClean="0"/>
              <a:t>13</a:t>
            </a:fld>
            <a:endParaRPr lang="en-US"/>
          </a:p>
        </p:txBody>
      </p:sp>
    </p:spTree>
    <p:extLst>
      <p:ext uri="{BB962C8B-B14F-4D97-AF65-F5344CB8AC3E}">
        <p14:creationId xmlns:p14="http://schemas.microsoft.com/office/powerpoint/2010/main" val="170098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2F343A8-AA1A-1069-60B3-8BAD75ADD448}"/>
              </a:ext>
            </a:extLst>
          </p:cNvPr>
          <p:cNvSpPr>
            <a:spLocks noGrp="1"/>
          </p:cNvSpPr>
          <p:nvPr>
            <p:ph type="title"/>
          </p:nvPr>
        </p:nvSpPr>
        <p:spPr>
          <a:xfrm>
            <a:off x="838200" y="365125"/>
            <a:ext cx="10515600" cy="1325563"/>
          </a:xfrm>
        </p:spPr>
        <p:txBody>
          <a:bodyPr>
            <a:normAutofit/>
          </a:bodyPr>
          <a:lstStyle/>
          <a:p>
            <a:pPr algn="ctr"/>
            <a:r>
              <a:rPr lang="en-US"/>
              <a:t>Deeper Ingredients insights</a:t>
            </a:r>
          </a:p>
        </p:txBody>
      </p:sp>
      <p:pic>
        <p:nvPicPr>
          <p:cNvPr id="5" name="Grafik 4">
            <a:extLst>
              <a:ext uri="{FF2B5EF4-FFF2-40B4-BE49-F238E27FC236}">
                <a16:creationId xmlns:a16="http://schemas.microsoft.com/office/drawing/2014/main" id="{1F4B87D8-1F37-CA89-62E6-CE875AC08573}"/>
              </a:ext>
            </a:extLst>
          </p:cNvPr>
          <p:cNvPicPr>
            <a:picLocks noChangeAspect="1"/>
          </p:cNvPicPr>
          <p:nvPr/>
        </p:nvPicPr>
        <p:blipFill rotWithShape="1">
          <a:blip r:embed="rId3"/>
          <a:srcRect b="5557"/>
          <a:stretch/>
        </p:blipFill>
        <p:spPr>
          <a:xfrm>
            <a:off x="838200" y="1705197"/>
            <a:ext cx="4363972" cy="2166281"/>
          </a:xfrm>
          <a:prstGeom prst="rect">
            <a:avLst/>
          </a:prstGeom>
        </p:spPr>
      </p:pic>
      <p:sp>
        <p:nvSpPr>
          <p:cNvPr id="6" name="Textfeld 5">
            <a:extLst>
              <a:ext uri="{FF2B5EF4-FFF2-40B4-BE49-F238E27FC236}">
                <a16:creationId xmlns:a16="http://schemas.microsoft.com/office/drawing/2014/main" id="{FDAFE1C6-3F90-CF5B-5EDE-97B2B4872D20}"/>
              </a:ext>
            </a:extLst>
          </p:cNvPr>
          <p:cNvSpPr txBox="1"/>
          <p:nvPr/>
        </p:nvSpPr>
        <p:spPr>
          <a:xfrm>
            <a:off x="1811867" y="4144654"/>
            <a:ext cx="1932445" cy="347146"/>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Ingredient 2-grams</a:t>
            </a:r>
            <a:endParaRPr lang="en-US"/>
          </a:p>
        </p:txBody>
      </p:sp>
      <p:sp>
        <p:nvSpPr>
          <p:cNvPr id="7" name="Textfeld 6">
            <a:extLst>
              <a:ext uri="{FF2B5EF4-FFF2-40B4-BE49-F238E27FC236}">
                <a16:creationId xmlns:a16="http://schemas.microsoft.com/office/drawing/2014/main" id="{1F3F8ACB-F27B-D8C2-A45A-0E757B99A9D7}"/>
              </a:ext>
            </a:extLst>
          </p:cNvPr>
          <p:cNvSpPr txBox="1"/>
          <p:nvPr/>
        </p:nvSpPr>
        <p:spPr>
          <a:xfrm>
            <a:off x="7106649" y="4140620"/>
            <a:ext cx="2436098" cy="347146"/>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Ingredient combinations</a:t>
            </a:r>
            <a:endParaRPr lang="en-US"/>
          </a:p>
        </p:txBody>
      </p:sp>
      <p:sp>
        <p:nvSpPr>
          <p:cNvPr id="8" name="Textfeld 7">
            <a:extLst>
              <a:ext uri="{FF2B5EF4-FFF2-40B4-BE49-F238E27FC236}">
                <a16:creationId xmlns:a16="http://schemas.microsoft.com/office/drawing/2014/main" id="{9A38C24B-BD4B-267F-E7E8-C7EC80DA7048}"/>
              </a:ext>
            </a:extLst>
          </p:cNvPr>
          <p:cNvSpPr txBox="1"/>
          <p:nvPr/>
        </p:nvSpPr>
        <p:spPr>
          <a:xfrm>
            <a:off x="959330" y="4755701"/>
            <a:ext cx="4485102" cy="1723549"/>
          </a:xfrm>
          <a:prstGeom prst="rect">
            <a:avLst/>
          </a:prstGeom>
          <a:noFill/>
        </p:spPr>
        <p:txBody>
          <a:bodyPr wrap="square" rtlCol="0">
            <a:spAutoFit/>
          </a:bodyPr>
          <a:lstStyle/>
          <a:p>
            <a:pPr marL="171450" indent="-171450" defTabSz="841248">
              <a:spcAft>
                <a:spcPts val="600"/>
              </a:spcAft>
              <a:buFont typeface="Arial" panose="020B0604020202020204" pitchFamily="34" charset="0"/>
              <a:buChar char="•"/>
            </a:pPr>
            <a:r>
              <a:rPr lang="en-US" sz="1200" kern="1200">
                <a:solidFill>
                  <a:schemeClr val="tx1"/>
                </a:solidFill>
                <a:latin typeface="+mn-lt"/>
                <a:ea typeface="+mn-ea"/>
                <a:cs typeface="+mn-cs"/>
              </a:rPr>
              <a:t>Analyzing the 2-grams we can see a lot of very common combinations.</a:t>
            </a:r>
          </a:p>
          <a:p>
            <a:pPr marL="171450" indent="-171450" defTabSz="841248">
              <a:spcAft>
                <a:spcPts val="600"/>
              </a:spcAft>
              <a:buFont typeface="Arial" panose="020B0604020202020204" pitchFamily="34" charset="0"/>
              <a:buChar char="•"/>
            </a:pPr>
            <a:r>
              <a:rPr lang="en-US" sz="1200" kern="1200">
                <a:solidFill>
                  <a:schemeClr val="tx1"/>
                </a:solidFill>
                <a:latin typeface="+mn-lt"/>
                <a:ea typeface="+mn-ea"/>
                <a:cs typeface="+mn-cs"/>
              </a:rPr>
              <a:t>Although there are some interesting combinations like sodium chicken, but after some analysis the ingredient is often called “low sodium chicken”.</a:t>
            </a:r>
          </a:p>
          <a:p>
            <a:pPr marL="171450" indent="-171450" defTabSz="841248">
              <a:spcAft>
                <a:spcPts val="600"/>
              </a:spcAft>
              <a:buFont typeface="Arial" panose="020B0604020202020204" pitchFamily="34" charset="0"/>
              <a:buChar char="•"/>
            </a:pPr>
            <a:r>
              <a:rPr lang="en-US" sz="1200" kern="1200">
                <a:solidFill>
                  <a:schemeClr val="tx1"/>
                </a:solidFill>
                <a:latin typeface="+mn-lt"/>
                <a:ea typeface="+mn-ea"/>
                <a:cs typeface="+mn-cs"/>
              </a:rPr>
              <a:t>Having “chicken broth” on the top 10, again together with “ginger root” and “coconut milk”, the assumption that we are dealing with Asian recipes gets stronger.</a:t>
            </a:r>
            <a:endParaRPr lang="en-US" sz="1400"/>
          </a:p>
        </p:txBody>
      </p:sp>
      <p:sp>
        <p:nvSpPr>
          <p:cNvPr id="9" name="Textfeld 8">
            <a:extLst>
              <a:ext uri="{FF2B5EF4-FFF2-40B4-BE49-F238E27FC236}">
                <a16:creationId xmlns:a16="http://schemas.microsoft.com/office/drawing/2014/main" id="{896C30FC-16D0-9DC2-9368-E47D70378384}"/>
              </a:ext>
            </a:extLst>
          </p:cNvPr>
          <p:cNvSpPr txBox="1"/>
          <p:nvPr/>
        </p:nvSpPr>
        <p:spPr>
          <a:xfrm>
            <a:off x="5843762" y="4755701"/>
            <a:ext cx="4542422" cy="461665"/>
          </a:xfrm>
          <a:prstGeom prst="rect">
            <a:avLst/>
          </a:prstGeom>
          <a:noFill/>
        </p:spPr>
        <p:txBody>
          <a:bodyPr wrap="square" rtlCol="0">
            <a:spAutoFit/>
          </a:bodyPr>
          <a:lstStyle/>
          <a:p>
            <a:pPr marL="171450" indent="-171450" defTabSz="841248">
              <a:spcAft>
                <a:spcPts val="600"/>
              </a:spcAft>
              <a:buFont typeface="Arial" panose="020B0604020202020204" pitchFamily="34" charset="0"/>
              <a:buChar char="•"/>
            </a:pPr>
            <a:r>
              <a:rPr lang="en-US" sz="1200" kern="1200">
                <a:solidFill>
                  <a:schemeClr val="tx1"/>
                </a:solidFill>
                <a:latin typeface="+mn-lt"/>
                <a:ea typeface="+mn-ea"/>
                <a:cs typeface="+mn-cs"/>
              </a:rPr>
              <a:t>On ingredient combinations we see again the same patterns as before: Asian-Style cooking recipes together with baking recipes.</a:t>
            </a:r>
            <a:endParaRPr lang="en-US" sz="1400"/>
          </a:p>
        </p:txBody>
      </p:sp>
      <p:pic>
        <p:nvPicPr>
          <p:cNvPr id="13" name="Grafik 12">
            <a:extLst>
              <a:ext uri="{FF2B5EF4-FFF2-40B4-BE49-F238E27FC236}">
                <a16:creationId xmlns:a16="http://schemas.microsoft.com/office/drawing/2014/main" id="{ABFB9A48-CC22-A671-D74B-C23D43FD93E2}"/>
              </a:ext>
            </a:extLst>
          </p:cNvPr>
          <p:cNvPicPr>
            <a:picLocks noChangeAspect="1"/>
          </p:cNvPicPr>
          <p:nvPr/>
        </p:nvPicPr>
        <p:blipFill>
          <a:blip r:embed="rId4"/>
          <a:stretch>
            <a:fillRect/>
          </a:stretch>
        </p:blipFill>
        <p:spPr>
          <a:xfrm>
            <a:off x="5444432" y="1790610"/>
            <a:ext cx="5909368" cy="2080868"/>
          </a:xfrm>
          <a:prstGeom prst="rect">
            <a:avLst/>
          </a:prstGeom>
        </p:spPr>
      </p:pic>
      <p:sp>
        <p:nvSpPr>
          <p:cNvPr id="3" name="Slide Number Placeholder 2">
            <a:extLst>
              <a:ext uri="{FF2B5EF4-FFF2-40B4-BE49-F238E27FC236}">
                <a16:creationId xmlns:a16="http://schemas.microsoft.com/office/drawing/2014/main" id="{495570E9-F769-E81F-8C43-6C1F0E7AA319}"/>
              </a:ext>
            </a:extLst>
          </p:cNvPr>
          <p:cNvSpPr>
            <a:spLocks noGrp="1"/>
          </p:cNvSpPr>
          <p:nvPr>
            <p:ph type="sldNum" sz="quarter" idx="12"/>
          </p:nvPr>
        </p:nvSpPr>
        <p:spPr/>
        <p:txBody>
          <a:bodyPr/>
          <a:lstStyle/>
          <a:p>
            <a:fld id="{D94D3714-C452-470B-8948-E17A93AA6506}" type="slidenum">
              <a:rPr lang="en-US" smtClean="0"/>
              <a:t>14</a:t>
            </a:fld>
            <a:endParaRPr lang="en-US"/>
          </a:p>
        </p:txBody>
      </p:sp>
    </p:spTree>
    <p:extLst>
      <p:ext uri="{BB962C8B-B14F-4D97-AF65-F5344CB8AC3E}">
        <p14:creationId xmlns:p14="http://schemas.microsoft.com/office/powerpoint/2010/main" val="2116966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1C33E37-282B-ED70-F44E-877A3E865E0B}"/>
              </a:ext>
            </a:extLst>
          </p:cNvPr>
          <p:cNvPicPr>
            <a:picLocks noChangeAspect="1"/>
          </p:cNvPicPr>
          <p:nvPr/>
        </p:nvPicPr>
        <p:blipFill>
          <a:blip r:embed="rId3"/>
          <a:stretch>
            <a:fillRect/>
          </a:stretch>
        </p:blipFill>
        <p:spPr>
          <a:xfrm>
            <a:off x="737171" y="2057383"/>
            <a:ext cx="5265080" cy="2421374"/>
          </a:xfrm>
          <a:prstGeom prst="rect">
            <a:avLst/>
          </a:prstGeom>
        </p:spPr>
      </p:pic>
      <p:sp>
        <p:nvSpPr>
          <p:cNvPr id="11" name="Textfeld 10">
            <a:extLst>
              <a:ext uri="{FF2B5EF4-FFF2-40B4-BE49-F238E27FC236}">
                <a16:creationId xmlns:a16="http://schemas.microsoft.com/office/drawing/2014/main" id="{594EAF54-AE46-54BC-6B6B-D745C8D43A8B}"/>
              </a:ext>
            </a:extLst>
          </p:cNvPr>
          <p:cNvSpPr txBox="1"/>
          <p:nvPr/>
        </p:nvSpPr>
        <p:spPr>
          <a:xfrm>
            <a:off x="1870427" y="4560518"/>
            <a:ext cx="3304689" cy="369332"/>
          </a:xfrm>
          <a:prstGeom prst="rect">
            <a:avLst/>
          </a:prstGeom>
          <a:noFill/>
        </p:spPr>
        <p:txBody>
          <a:bodyPr wrap="square" rtlCol="0">
            <a:spAutoFit/>
          </a:bodyPr>
          <a:lstStyle/>
          <a:p>
            <a:r>
              <a:rPr lang="en-US"/>
              <a:t>Ingredient 2-gram combinations</a:t>
            </a:r>
          </a:p>
        </p:txBody>
      </p:sp>
      <p:sp>
        <p:nvSpPr>
          <p:cNvPr id="12" name="Textfeld 11">
            <a:extLst>
              <a:ext uri="{FF2B5EF4-FFF2-40B4-BE49-F238E27FC236}">
                <a16:creationId xmlns:a16="http://schemas.microsoft.com/office/drawing/2014/main" id="{2AA7EC51-1B62-7EBB-13D4-F742F68718E2}"/>
              </a:ext>
            </a:extLst>
          </p:cNvPr>
          <p:cNvSpPr txBox="1"/>
          <p:nvPr/>
        </p:nvSpPr>
        <p:spPr>
          <a:xfrm>
            <a:off x="838200" y="5140554"/>
            <a:ext cx="4834367" cy="1015663"/>
          </a:xfrm>
          <a:prstGeom prst="rect">
            <a:avLst/>
          </a:prstGeom>
          <a:noFill/>
        </p:spPr>
        <p:txBody>
          <a:bodyPr wrap="square" rtlCol="0">
            <a:spAutoFit/>
          </a:bodyPr>
          <a:lstStyle/>
          <a:p>
            <a:pPr marL="171450" indent="-171450">
              <a:buFont typeface="Arial" panose="020B0604020202020204" pitchFamily="34" charset="0"/>
              <a:buChar char="•"/>
            </a:pPr>
            <a:r>
              <a:rPr lang="en-US" sz="1200"/>
              <a:t>We filtered the </a:t>
            </a:r>
            <a:r>
              <a:rPr lang="en-US" sz="1200" err="1"/>
              <a:t>stopwords</a:t>
            </a:r>
            <a:r>
              <a:rPr lang="en-US" sz="1200"/>
              <a:t> only for one 2-gram, so here we still see some </a:t>
            </a:r>
            <a:r>
              <a:rPr lang="en-US" sz="1200" err="1"/>
              <a:t>stopwords</a:t>
            </a:r>
            <a:r>
              <a:rPr lang="en-US" sz="1200"/>
              <a:t> like cup and tablespoon in one of them. Else we would have zero results</a:t>
            </a:r>
          </a:p>
          <a:p>
            <a:pPr marL="171450" indent="-171450">
              <a:buFont typeface="Arial" panose="020B0604020202020204" pitchFamily="34" charset="0"/>
              <a:buChar char="•"/>
            </a:pPr>
            <a:r>
              <a:rPr lang="en-US" sz="1200"/>
              <a:t>We see that most of the time the ingredients are combined with a measure (cup of oil, tablespoon of soy sauce, teaspoon of vinegar)</a:t>
            </a:r>
          </a:p>
        </p:txBody>
      </p:sp>
      <p:sp>
        <p:nvSpPr>
          <p:cNvPr id="13" name="Textfeld 12">
            <a:extLst>
              <a:ext uri="{FF2B5EF4-FFF2-40B4-BE49-F238E27FC236}">
                <a16:creationId xmlns:a16="http://schemas.microsoft.com/office/drawing/2014/main" id="{4CBCD3A6-736F-AE93-650C-03E5251F7F3E}"/>
              </a:ext>
            </a:extLst>
          </p:cNvPr>
          <p:cNvSpPr txBox="1"/>
          <p:nvPr/>
        </p:nvSpPr>
        <p:spPr>
          <a:xfrm>
            <a:off x="6457649" y="5140554"/>
            <a:ext cx="4896151" cy="1384995"/>
          </a:xfrm>
          <a:prstGeom prst="rect">
            <a:avLst/>
          </a:prstGeom>
          <a:noFill/>
        </p:spPr>
        <p:txBody>
          <a:bodyPr wrap="square" rtlCol="0">
            <a:spAutoFit/>
          </a:bodyPr>
          <a:lstStyle/>
          <a:p>
            <a:pPr marL="171450" indent="-171450">
              <a:buFont typeface="Arial" panose="020B0604020202020204" pitchFamily="34" charset="0"/>
              <a:buChar char="•"/>
            </a:pPr>
            <a:r>
              <a:rPr lang="en-US" sz="1200"/>
              <a:t>Because “cool” occurred often in the steps, we also see a lot of combinations with it.</a:t>
            </a:r>
          </a:p>
          <a:p>
            <a:pPr marL="171450" indent="-171450">
              <a:buFont typeface="Arial" panose="020B0604020202020204" pitchFamily="34" charset="0"/>
              <a:buChar char="•"/>
            </a:pPr>
            <a:r>
              <a:rPr lang="en-US" sz="1200"/>
              <a:t>Some useful ones may be:</a:t>
            </a:r>
          </a:p>
          <a:p>
            <a:pPr marL="628650" lvl="1" indent="-171450">
              <a:buFont typeface="Arial" panose="020B0604020202020204" pitchFamily="34" charset="0"/>
              <a:buChar char="•"/>
            </a:pPr>
            <a:r>
              <a:rPr lang="en-US" sz="1200"/>
              <a:t>Cool before serve</a:t>
            </a:r>
          </a:p>
          <a:p>
            <a:pPr marL="628650" lvl="1" indent="-171450">
              <a:buFont typeface="Arial" panose="020B0604020202020204" pitchFamily="34" charset="0"/>
              <a:buChar char="•"/>
            </a:pPr>
            <a:r>
              <a:rPr lang="en-US" sz="1200"/>
              <a:t>Bake and then let cool down</a:t>
            </a:r>
          </a:p>
          <a:p>
            <a:pPr marL="628650" lvl="1" indent="-171450">
              <a:buFont typeface="Arial" panose="020B0604020202020204" pitchFamily="34" charset="0"/>
              <a:buChar char="•"/>
            </a:pPr>
            <a:r>
              <a:rPr lang="en-US" sz="1200"/>
              <a:t>Refrigerate before serve</a:t>
            </a:r>
          </a:p>
          <a:p>
            <a:pPr marL="628650" lvl="1" indent="-171450">
              <a:buFont typeface="Arial" panose="020B0604020202020204" pitchFamily="34" charset="0"/>
              <a:buChar char="•"/>
            </a:pPr>
            <a:r>
              <a:rPr lang="en-US" sz="1200"/>
              <a:t>Combine all ingredients and then serve</a:t>
            </a:r>
          </a:p>
        </p:txBody>
      </p:sp>
      <p:pic>
        <p:nvPicPr>
          <p:cNvPr id="14" name="Grafik 13">
            <a:extLst>
              <a:ext uri="{FF2B5EF4-FFF2-40B4-BE49-F238E27FC236}">
                <a16:creationId xmlns:a16="http://schemas.microsoft.com/office/drawing/2014/main" id="{3126DCEC-9A92-B2F8-131C-CAA0902F99D2}"/>
              </a:ext>
            </a:extLst>
          </p:cNvPr>
          <p:cNvPicPr>
            <a:picLocks noChangeAspect="1"/>
          </p:cNvPicPr>
          <p:nvPr/>
        </p:nvPicPr>
        <p:blipFill>
          <a:blip r:embed="rId4"/>
          <a:stretch>
            <a:fillRect/>
          </a:stretch>
        </p:blipFill>
        <p:spPr>
          <a:xfrm>
            <a:off x="6392563" y="2057384"/>
            <a:ext cx="5062266" cy="2421373"/>
          </a:xfrm>
          <a:prstGeom prst="rect">
            <a:avLst/>
          </a:prstGeom>
        </p:spPr>
      </p:pic>
      <p:sp>
        <p:nvSpPr>
          <p:cNvPr id="15" name="Textfeld 14">
            <a:extLst>
              <a:ext uri="{FF2B5EF4-FFF2-40B4-BE49-F238E27FC236}">
                <a16:creationId xmlns:a16="http://schemas.microsoft.com/office/drawing/2014/main" id="{08BE79BB-53AA-A68E-6D40-B8060900CE1F}"/>
              </a:ext>
            </a:extLst>
          </p:cNvPr>
          <p:cNvSpPr txBox="1"/>
          <p:nvPr/>
        </p:nvSpPr>
        <p:spPr>
          <a:xfrm>
            <a:off x="7337086" y="4560518"/>
            <a:ext cx="3173220" cy="369332"/>
          </a:xfrm>
          <a:prstGeom prst="rect">
            <a:avLst/>
          </a:prstGeom>
          <a:noFill/>
        </p:spPr>
        <p:txBody>
          <a:bodyPr wrap="square" rtlCol="0">
            <a:spAutoFit/>
          </a:bodyPr>
          <a:lstStyle/>
          <a:p>
            <a:r>
              <a:rPr lang="en-US"/>
              <a:t>Preparation step combinations</a:t>
            </a:r>
          </a:p>
        </p:txBody>
      </p:sp>
      <p:sp>
        <p:nvSpPr>
          <p:cNvPr id="3" name="Slide Number Placeholder 2">
            <a:extLst>
              <a:ext uri="{FF2B5EF4-FFF2-40B4-BE49-F238E27FC236}">
                <a16:creationId xmlns:a16="http://schemas.microsoft.com/office/drawing/2014/main" id="{F5FE2D55-880F-FD42-0C9F-8B5DB6F4168B}"/>
              </a:ext>
            </a:extLst>
          </p:cNvPr>
          <p:cNvSpPr>
            <a:spLocks noGrp="1"/>
          </p:cNvSpPr>
          <p:nvPr>
            <p:ph type="sldNum" sz="quarter" idx="12"/>
          </p:nvPr>
        </p:nvSpPr>
        <p:spPr/>
        <p:txBody>
          <a:bodyPr/>
          <a:lstStyle/>
          <a:p>
            <a:fld id="{D94D3714-C452-470B-8948-E17A93AA6506}" type="slidenum">
              <a:rPr lang="en-US" smtClean="0"/>
              <a:t>15</a:t>
            </a:fld>
            <a:endParaRPr lang="en-US"/>
          </a:p>
        </p:txBody>
      </p:sp>
      <p:sp>
        <p:nvSpPr>
          <p:cNvPr id="4" name="Textfeld 3">
            <a:extLst>
              <a:ext uri="{FF2B5EF4-FFF2-40B4-BE49-F238E27FC236}">
                <a16:creationId xmlns:a16="http://schemas.microsoft.com/office/drawing/2014/main" id="{422C1BAE-EB8E-7297-5582-A13BBECB87EE}"/>
              </a:ext>
            </a:extLst>
          </p:cNvPr>
          <p:cNvSpPr txBox="1"/>
          <p:nvPr/>
        </p:nvSpPr>
        <p:spPr>
          <a:xfrm>
            <a:off x="737171" y="1598269"/>
            <a:ext cx="6916080" cy="276999"/>
          </a:xfrm>
          <a:prstGeom prst="rect">
            <a:avLst/>
          </a:prstGeom>
          <a:noFill/>
        </p:spPr>
        <p:txBody>
          <a:bodyPr wrap="square" rtlCol="0">
            <a:spAutoFit/>
          </a:bodyPr>
          <a:lstStyle/>
          <a:p>
            <a:pPr defTabSz="777240">
              <a:spcAft>
                <a:spcPts val="600"/>
              </a:spcAft>
            </a:pPr>
            <a:r>
              <a:rPr lang="en-US" sz="1200" kern="1200">
                <a:solidFill>
                  <a:schemeClr val="tx1"/>
                </a:solidFill>
                <a:latin typeface="+mn-lt"/>
                <a:ea typeface="+mn-ea"/>
                <a:cs typeface="+mn-cs"/>
              </a:rPr>
              <a:t>After</a:t>
            </a:r>
            <a:r>
              <a:rPr lang="en-US" sz="1020" kern="1200">
                <a:solidFill>
                  <a:schemeClr val="tx1"/>
                </a:solidFill>
                <a:latin typeface="+mn-lt"/>
                <a:ea typeface="+mn-ea"/>
                <a:cs typeface="+mn-cs"/>
              </a:rPr>
              <a:t> filtering out the </a:t>
            </a:r>
            <a:r>
              <a:rPr lang="en-US" sz="1020" kern="1200" err="1">
                <a:solidFill>
                  <a:schemeClr val="tx1"/>
                </a:solidFill>
                <a:latin typeface="+mn-lt"/>
                <a:ea typeface="+mn-ea"/>
                <a:cs typeface="+mn-cs"/>
              </a:rPr>
              <a:t>stopwords</a:t>
            </a:r>
            <a:r>
              <a:rPr lang="en-US" sz="1020" kern="1200">
                <a:solidFill>
                  <a:schemeClr val="tx1"/>
                </a:solidFill>
                <a:latin typeface="+mn-lt"/>
                <a:ea typeface="+mn-ea"/>
                <a:cs typeface="+mn-cs"/>
              </a:rPr>
              <a:t>, there are not many results left in these categories.</a:t>
            </a:r>
            <a:endParaRPr lang="en-US" sz="1200"/>
          </a:p>
        </p:txBody>
      </p:sp>
      <p:sp>
        <p:nvSpPr>
          <p:cNvPr id="5" name="Titel 1">
            <a:extLst>
              <a:ext uri="{FF2B5EF4-FFF2-40B4-BE49-F238E27FC236}">
                <a16:creationId xmlns:a16="http://schemas.microsoft.com/office/drawing/2014/main" id="{A0A54155-860A-AA16-5049-E21765F2F4D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Complex ingredient and step combinations</a:t>
            </a:r>
          </a:p>
        </p:txBody>
      </p:sp>
    </p:spTree>
    <p:extLst>
      <p:ext uri="{BB962C8B-B14F-4D97-AF65-F5344CB8AC3E}">
        <p14:creationId xmlns:p14="http://schemas.microsoft.com/office/powerpoint/2010/main" val="88949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2F343A8-AA1A-1069-60B3-8BAD75ADD448}"/>
              </a:ext>
            </a:extLst>
          </p:cNvPr>
          <p:cNvSpPr>
            <a:spLocks noGrp="1"/>
          </p:cNvSpPr>
          <p:nvPr>
            <p:ph type="title"/>
          </p:nvPr>
        </p:nvSpPr>
        <p:spPr>
          <a:xfrm>
            <a:off x="838200" y="365125"/>
            <a:ext cx="10515600" cy="1325563"/>
          </a:xfrm>
        </p:spPr>
        <p:txBody>
          <a:bodyPr>
            <a:normAutofit/>
          </a:bodyPr>
          <a:lstStyle/>
          <a:p>
            <a:pPr algn="ctr"/>
            <a:r>
              <a:rPr lang="en-US"/>
              <a:t>Model Results</a:t>
            </a:r>
            <a:endParaRPr lang="de-DE"/>
          </a:p>
        </p:txBody>
      </p:sp>
      <p:sp>
        <p:nvSpPr>
          <p:cNvPr id="6" name="Textfeld 5">
            <a:extLst>
              <a:ext uri="{FF2B5EF4-FFF2-40B4-BE49-F238E27FC236}">
                <a16:creationId xmlns:a16="http://schemas.microsoft.com/office/drawing/2014/main" id="{FDAFE1C6-3F90-CF5B-5EDE-97B2B4872D20}"/>
              </a:ext>
            </a:extLst>
          </p:cNvPr>
          <p:cNvSpPr txBox="1"/>
          <p:nvPr/>
        </p:nvSpPr>
        <p:spPr>
          <a:xfrm>
            <a:off x="1077745" y="1635630"/>
            <a:ext cx="2536469" cy="346249"/>
          </a:xfrm>
          <a:prstGeom prst="rect">
            <a:avLst/>
          </a:prstGeom>
          <a:noFill/>
        </p:spPr>
        <p:txBody>
          <a:bodyPr wrap="square" lIns="91440" tIns="45720" rIns="91440" bIns="45720" rtlCol="0" anchor="t">
            <a:spAutoFit/>
          </a:bodyPr>
          <a:lstStyle/>
          <a:p>
            <a:pPr defTabSz="841248">
              <a:spcAft>
                <a:spcPts val="600"/>
              </a:spcAft>
            </a:pPr>
            <a:r>
              <a:rPr lang="en-US" sz="1650"/>
              <a:t>Comparison of Algorithms</a:t>
            </a:r>
            <a:endParaRPr lang="en-US" sz="1650">
              <a:cs typeface="Calibri"/>
            </a:endParaRPr>
          </a:p>
        </p:txBody>
      </p:sp>
      <p:sp>
        <p:nvSpPr>
          <p:cNvPr id="8" name="Textfeld 7">
            <a:extLst>
              <a:ext uri="{FF2B5EF4-FFF2-40B4-BE49-F238E27FC236}">
                <a16:creationId xmlns:a16="http://schemas.microsoft.com/office/drawing/2014/main" id="{9A38C24B-BD4B-267F-E7E8-C7EC80DA7048}"/>
              </a:ext>
            </a:extLst>
          </p:cNvPr>
          <p:cNvSpPr txBox="1"/>
          <p:nvPr/>
        </p:nvSpPr>
        <p:spPr>
          <a:xfrm>
            <a:off x="318135" y="2478994"/>
            <a:ext cx="4485102" cy="1908215"/>
          </a:xfrm>
          <a:prstGeom prst="rect">
            <a:avLst/>
          </a:prstGeom>
          <a:noFill/>
        </p:spPr>
        <p:txBody>
          <a:bodyPr wrap="square" lIns="91440" tIns="45720" rIns="91440" bIns="45720" rtlCol="0" anchor="t">
            <a:spAutoFit/>
          </a:bodyPr>
          <a:lstStyle/>
          <a:p>
            <a:pPr marL="171450" indent="-171450" defTabSz="841248">
              <a:spcAft>
                <a:spcPts val="600"/>
              </a:spcAft>
              <a:buFont typeface="Arial" panose="020B0604020202020204" pitchFamily="34" charset="0"/>
              <a:buChar char="•"/>
            </a:pPr>
            <a:r>
              <a:rPr lang="en-US" sz="1200">
                <a:cs typeface="Calibri"/>
              </a:rPr>
              <a:t>We compared the clustering Algorithms </a:t>
            </a:r>
            <a:r>
              <a:rPr lang="en-US" sz="1200" err="1">
                <a:cs typeface="Calibri"/>
              </a:rPr>
              <a:t>KMeans</a:t>
            </a:r>
            <a:r>
              <a:rPr lang="en-US" sz="1200">
                <a:cs typeface="Calibri"/>
              </a:rPr>
              <a:t>, Agglomerative (hierarchical clustering) and DBSCAN</a:t>
            </a:r>
          </a:p>
          <a:p>
            <a:pPr marL="171450" indent="-171450" defTabSz="841248">
              <a:spcAft>
                <a:spcPts val="600"/>
              </a:spcAft>
              <a:buFont typeface="Arial" panose="020B0604020202020204" pitchFamily="34" charset="0"/>
              <a:buChar char="•"/>
            </a:pPr>
            <a:r>
              <a:rPr lang="en-US" sz="1200">
                <a:cs typeface="Calibri"/>
              </a:rPr>
              <a:t>For these three we ran different feature and hyperparameter combinations, in order to find the best configuration</a:t>
            </a:r>
          </a:p>
          <a:p>
            <a:pPr marL="171450" indent="-171450" defTabSz="841248">
              <a:spcAft>
                <a:spcPts val="600"/>
              </a:spcAft>
              <a:buFont typeface="Arial" panose="020B0604020202020204" pitchFamily="34" charset="0"/>
              <a:buChar char="•"/>
            </a:pPr>
            <a:r>
              <a:rPr lang="en-US" sz="1200">
                <a:cs typeface="Calibri"/>
              </a:rPr>
              <a:t>The evaluation of the best configuration for each model was based on 3 Metrics to determine cluster density and separation:</a:t>
            </a:r>
            <a:br>
              <a:rPr lang="en-US" sz="1200">
                <a:cs typeface="Calibri"/>
              </a:rPr>
            </a:br>
            <a:r>
              <a:rPr lang="en-US" sz="1200">
                <a:cs typeface="Calibri"/>
              </a:rPr>
              <a:t>Silhouette Score</a:t>
            </a:r>
            <a:br>
              <a:rPr lang="en-US" sz="1200">
                <a:cs typeface="Calibri"/>
              </a:rPr>
            </a:br>
            <a:r>
              <a:rPr lang="en-US" sz="1200" err="1">
                <a:cs typeface="Calibri"/>
              </a:rPr>
              <a:t>Calinski</a:t>
            </a:r>
            <a:r>
              <a:rPr lang="en-US" sz="1200">
                <a:cs typeface="Calibri"/>
              </a:rPr>
              <a:t> </a:t>
            </a:r>
            <a:r>
              <a:rPr lang="en-US" sz="1200" err="1">
                <a:cs typeface="Calibri"/>
              </a:rPr>
              <a:t>Harabasz</a:t>
            </a:r>
            <a:r>
              <a:rPr lang="en-US" sz="1200">
                <a:cs typeface="Calibri"/>
              </a:rPr>
              <a:t> Score</a:t>
            </a:r>
            <a:br>
              <a:rPr lang="en-US" sz="1200">
                <a:cs typeface="Calibri"/>
              </a:rPr>
            </a:br>
            <a:r>
              <a:rPr lang="en-US" sz="1200">
                <a:cs typeface="Calibri"/>
              </a:rPr>
              <a:t>Davies Bouldin Index</a:t>
            </a:r>
          </a:p>
        </p:txBody>
      </p:sp>
      <p:sp>
        <p:nvSpPr>
          <p:cNvPr id="3" name="Slide Number Placeholder 2">
            <a:extLst>
              <a:ext uri="{FF2B5EF4-FFF2-40B4-BE49-F238E27FC236}">
                <a16:creationId xmlns:a16="http://schemas.microsoft.com/office/drawing/2014/main" id="{495570E9-F769-E81F-8C43-6C1F0E7AA319}"/>
              </a:ext>
            </a:extLst>
          </p:cNvPr>
          <p:cNvSpPr>
            <a:spLocks noGrp="1"/>
          </p:cNvSpPr>
          <p:nvPr>
            <p:ph type="sldNum" sz="quarter" idx="12"/>
          </p:nvPr>
        </p:nvSpPr>
        <p:spPr/>
        <p:txBody>
          <a:bodyPr/>
          <a:lstStyle/>
          <a:p>
            <a:fld id="{D94D3714-C452-470B-8948-E17A93AA6506}" type="slidenum">
              <a:rPr lang="en-US" smtClean="0"/>
              <a:t>16</a:t>
            </a:fld>
            <a:endParaRPr lang="en-US"/>
          </a:p>
        </p:txBody>
      </p:sp>
      <p:pic>
        <p:nvPicPr>
          <p:cNvPr id="12" name="Grafik 13" descr="Ein Bild, das Text, Diagramm, Reihe, Screenshot enthält.&#10;&#10;Beschreibung automatisch generiert.">
            <a:extLst>
              <a:ext uri="{FF2B5EF4-FFF2-40B4-BE49-F238E27FC236}">
                <a16:creationId xmlns:a16="http://schemas.microsoft.com/office/drawing/2014/main" id="{6970A355-3292-F953-8C72-D3855288369B}"/>
              </a:ext>
            </a:extLst>
          </p:cNvPr>
          <p:cNvPicPr>
            <a:picLocks noChangeAspect="1"/>
          </p:cNvPicPr>
          <p:nvPr/>
        </p:nvPicPr>
        <p:blipFill>
          <a:blip r:embed="rId2"/>
          <a:stretch>
            <a:fillRect/>
          </a:stretch>
        </p:blipFill>
        <p:spPr>
          <a:xfrm>
            <a:off x="4938133" y="1638457"/>
            <a:ext cx="7194396" cy="3934209"/>
          </a:xfrm>
          <a:prstGeom prst="rect">
            <a:avLst/>
          </a:prstGeom>
        </p:spPr>
      </p:pic>
    </p:spTree>
    <p:extLst>
      <p:ext uri="{BB962C8B-B14F-4D97-AF65-F5344CB8AC3E}">
        <p14:creationId xmlns:p14="http://schemas.microsoft.com/office/powerpoint/2010/main" val="3669465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10" descr="Ein Bild, das Text, Screenshot, Schrift, Zahl enthält.&#10;&#10;Beschreibung automatisch generiert.">
            <a:extLst>
              <a:ext uri="{FF2B5EF4-FFF2-40B4-BE49-F238E27FC236}">
                <a16:creationId xmlns:a16="http://schemas.microsoft.com/office/drawing/2014/main" id="{7B0E9CA7-974C-422C-D62B-E6D65EEF44A8}"/>
              </a:ext>
            </a:extLst>
          </p:cNvPr>
          <p:cNvPicPr>
            <a:picLocks noChangeAspect="1"/>
          </p:cNvPicPr>
          <p:nvPr/>
        </p:nvPicPr>
        <p:blipFill>
          <a:blip r:embed="rId2"/>
          <a:stretch>
            <a:fillRect/>
          </a:stretch>
        </p:blipFill>
        <p:spPr>
          <a:xfrm>
            <a:off x="4650057" y="1986523"/>
            <a:ext cx="7370956" cy="1751246"/>
          </a:xfrm>
          <a:prstGeom prst="rect">
            <a:avLst/>
          </a:prstGeom>
        </p:spPr>
      </p:pic>
      <p:sp>
        <p:nvSpPr>
          <p:cNvPr id="16" name="Arc 1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2F343A8-AA1A-1069-60B3-8BAD75ADD448}"/>
              </a:ext>
            </a:extLst>
          </p:cNvPr>
          <p:cNvSpPr>
            <a:spLocks noGrp="1"/>
          </p:cNvSpPr>
          <p:nvPr>
            <p:ph type="title"/>
          </p:nvPr>
        </p:nvSpPr>
        <p:spPr>
          <a:xfrm>
            <a:off x="838200" y="365125"/>
            <a:ext cx="10515600" cy="1325563"/>
          </a:xfrm>
        </p:spPr>
        <p:txBody>
          <a:bodyPr>
            <a:normAutofit/>
          </a:bodyPr>
          <a:lstStyle/>
          <a:p>
            <a:pPr algn="ctr"/>
            <a:r>
              <a:rPr lang="en-US"/>
              <a:t>Model Results</a:t>
            </a:r>
            <a:endParaRPr lang="de-DE"/>
          </a:p>
        </p:txBody>
      </p:sp>
      <p:sp>
        <p:nvSpPr>
          <p:cNvPr id="7" name="Textfeld 6">
            <a:extLst>
              <a:ext uri="{FF2B5EF4-FFF2-40B4-BE49-F238E27FC236}">
                <a16:creationId xmlns:a16="http://schemas.microsoft.com/office/drawing/2014/main" id="{1F3F8ACB-F27B-D8C2-A45A-0E757B99A9D7}"/>
              </a:ext>
            </a:extLst>
          </p:cNvPr>
          <p:cNvSpPr txBox="1"/>
          <p:nvPr/>
        </p:nvSpPr>
        <p:spPr>
          <a:xfrm>
            <a:off x="1094283" y="1715229"/>
            <a:ext cx="2436098" cy="347146"/>
          </a:xfrm>
          <a:prstGeom prst="rect">
            <a:avLst/>
          </a:prstGeom>
          <a:noFill/>
        </p:spPr>
        <p:txBody>
          <a:bodyPr wrap="square" lIns="91440" tIns="45720" rIns="91440" bIns="45720" rtlCol="0" anchor="t">
            <a:spAutoFit/>
          </a:bodyPr>
          <a:lstStyle/>
          <a:p>
            <a:pPr defTabSz="841248">
              <a:spcAft>
                <a:spcPts val="600"/>
              </a:spcAft>
            </a:pPr>
            <a:r>
              <a:rPr lang="en-US" sz="1650"/>
              <a:t>Best Model configurations</a:t>
            </a:r>
            <a:endParaRPr lang="en-US" sz="1650">
              <a:cs typeface="Calibri"/>
            </a:endParaRPr>
          </a:p>
        </p:txBody>
      </p:sp>
      <p:sp>
        <p:nvSpPr>
          <p:cNvPr id="9" name="Textfeld 8">
            <a:extLst>
              <a:ext uri="{FF2B5EF4-FFF2-40B4-BE49-F238E27FC236}">
                <a16:creationId xmlns:a16="http://schemas.microsoft.com/office/drawing/2014/main" id="{896C30FC-16D0-9DC2-9368-E47D70378384}"/>
              </a:ext>
            </a:extLst>
          </p:cNvPr>
          <p:cNvSpPr txBox="1"/>
          <p:nvPr/>
        </p:nvSpPr>
        <p:spPr>
          <a:xfrm>
            <a:off x="379665" y="2553335"/>
            <a:ext cx="3919813" cy="2015936"/>
          </a:xfrm>
          <a:prstGeom prst="rect">
            <a:avLst/>
          </a:prstGeom>
          <a:noFill/>
        </p:spPr>
        <p:txBody>
          <a:bodyPr wrap="square" lIns="91440" tIns="45720" rIns="91440" bIns="45720" rtlCol="0" anchor="t">
            <a:spAutoFit/>
          </a:bodyPr>
          <a:lstStyle/>
          <a:p>
            <a:pPr marL="171450" indent="-171450" defTabSz="841248">
              <a:spcAft>
                <a:spcPts val="600"/>
              </a:spcAft>
              <a:buFont typeface="Arial" panose="020B0604020202020204" pitchFamily="34" charset="0"/>
              <a:buChar char="•"/>
            </a:pPr>
            <a:r>
              <a:rPr lang="en-US" sz="1200">
                <a:cs typeface="Calibri"/>
              </a:rPr>
              <a:t>The table above shows the best configurations and metrics for each algorithm.</a:t>
            </a:r>
          </a:p>
          <a:p>
            <a:pPr marL="171450" indent="-171450" defTabSz="841248">
              <a:spcAft>
                <a:spcPts val="600"/>
              </a:spcAft>
              <a:buFont typeface="Arial" panose="020B0604020202020204" pitchFamily="34" charset="0"/>
              <a:buChar char="•"/>
            </a:pPr>
            <a:r>
              <a:rPr lang="en-US" sz="1200">
                <a:cs typeface="Calibri"/>
              </a:rPr>
              <a:t>The silhouette score is close to 0, which indicates that the clusters are not well defined (separation and compactness is bad). Both other metrics lead to a similar interpretation:</a:t>
            </a:r>
            <a:br>
              <a:rPr lang="en-US" sz="1200">
                <a:cs typeface="Calibri"/>
              </a:rPr>
            </a:br>
            <a:br>
              <a:rPr lang="en-US" sz="1200">
                <a:cs typeface="Calibri"/>
              </a:rPr>
            </a:br>
            <a:r>
              <a:rPr lang="en-US" sz="1200">
                <a:cs typeface="Calibri"/>
              </a:rPr>
              <a:t>The recipes used are very similar so that the cluster algorithm has a hard time calculating well separated and compact cluster. </a:t>
            </a:r>
          </a:p>
        </p:txBody>
      </p:sp>
      <p:sp>
        <p:nvSpPr>
          <p:cNvPr id="3" name="Slide Number Placeholder 2">
            <a:extLst>
              <a:ext uri="{FF2B5EF4-FFF2-40B4-BE49-F238E27FC236}">
                <a16:creationId xmlns:a16="http://schemas.microsoft.com/office/drawing/2014/main" id="{495570E9-F769-E81F-8C43-6C1F0E7AA319}"/>
              </a:ext>
            </a:extLst>
          </p:cNvPr>
          <p:cNvSpPr>
            <a:spLocks noGrp="1"/>
          </p:cNvSpPr>
          <p:nvPr>
            <p:ph type="sldNum" sz="quarter" idx="12"/>
          </p:nvPr>
        </p:nvSpPr>
        <p:spPr/>
        <p:txBody>
          <a:bodyPr/>
          <a:lstStyle/>
          <a:p>
            <a:fld id="{D94D3714-C452-470B-8948-E17A93AA6506}" type="slidenum">
              <a:rPr lang="en-US" smtClean="0"/>
              <a:t>17</a:t>
            </a:fld>
            <a:endParaRPr lang="en-US"/>
          </a:p>
        </p:txBody>
      </p:sp>
      <p:pic>
        <p:nvPicPr>
          <p:cNvPr id="5" name="Grafik 9" descr="Ein Bild, das Text, Screenshot, Reihe, Schrift enthält.&#10;&#10;Beschreibung automatisch generiert.">
            <a:extLst>
              <a:ext uri="{FF2B5EF4-FFF2-40B4-BE49-F238E27FC236}">
                <a16:creationId xmlns:a16="http://schemas.microsoft.com/office/drawing/2014/main" id="{19860C6A-4A2D-7BB7-2B8D-4F6791B90898}"/>
              </a:ext>
            </a:extLst>
          </p:cNvPr>
          <p:cNvPicPr>
            <a:picLocks noChangeAspect="1"/>
          </p:cNvPicPr>
          <p:nvPr/>
        </p:nvPicPr>
        <p:blipFill>
          <a:blip r:embed="rId3"/>
          <a:stretch>
            <a:fillRect/>
          </a:stretch>
        </p:blipFill>
        <p:spPr>
          <a:xfrm>
            <a:off x="4650059" y="3765476"/>
            <a:ext cx="7370953" cy="767413"/>
          </a:xfrm>
          <a:prstGeom prst="rect">
            <a:avLst/>
          </a:prstGeom>
        </p:spPr>
      </p:pic>
    </p:spTree>
    <p:extLst>
      <p:ext uri="{BB962C8B-B14F-4D97-AF65-F5344CB8AC3E}">
        <p14:creationId xmlns:p14="http://schemas.microsoft.com/office/powerpoint/2010/main" val="199839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F343A8-AA1A-1069-60B3-8BAD75ADD448}"/>
              </a:ext>
            </a:extLst>
          </p:cNvPr>
          <p:cNvSpPr>
            <a:spLocks noGrp="1"/>
          </p:cNvSpPr>
          <p:nvPr>
            <p:ph type="title"/>
          </p:nvPr>
        </p:nvSpPr>
        <p:spPr>
          <a:xfrm>
            <a:off x="8017254" y="130328"/>
            <a:ext cx="3336545" cy="1657614"/>
          </a:xfrm>
        </p:spPr>
        <p:txBody>
          <a:bodyPr vert="horz" lIns="91440" tIns="45720" rIns="91440" bIns="45720" rtlCol="0" anchor="ctr">
            <a:normAutofit/>
          </a:bodyPr>
          <a:lstStyle/>
          <a:p>
            <a:r>
              <a:rPr lang="en-US" sz="3600" kern="1200" err="1">
                <a:latin typeface="+mj-lt"/>
                <a:ea typeface="+mj-ea"/>
                <a:cs typeface="+mj-cs"/>
              </a:rPr>
              <a:t>KMeans</a:t>
            </a:r>
            <a:endParaRPr lang="en-US" sz="3600" kern="1200" err="1">
              <a:latin typeface="+mj-lt"/>
              <a:cs typeface="Calibri Light"/>
            </a:endParaRPr>
          </a:p>
        </p:txBody>
      </p:sp>
      <p:pic>
        <p:nvPicPr>
          <p:cNvPr id="4" name="Grafik 5" descr="Ein Bild, das Text, Diagramm, Screenshot, Reihe enthält.&#10;&#10;Beschreibung automatisch generiert.">
            <a:extLst>
              <a:ext uri="{FF2B5EF4-FFF2-40B4-BE49-F238E27FC236}">
                <a16:creationId xmlns:a16="http://schemas.microsoft.com/office/drawing/2014/main" id="{F1DDF679-6654-FD6E-03C3-392B014EA246}"/>
              </a:ext>
            </a:extLst>
          </p:cNvPr>
          <p:cNvPicPr>
            <a:picLocks noChangeAspect="1"/>
          </p:cNvPicPr>
          <p:nvPr/>
        </p:nvPicPr>
        <p:blipFill>
          <a:blip r:embed="rId2"/>
          <a:stretch>
            <a:fillRect/>
          </a:stretch>
        </p:blipFill>
        <p:spPr>
          <a:xfrm>
            <a:off x="58283" y="374363"/>
            <a:ext cx="4603849" cy="3805640"/>
          </a:xfrm>
          <a:prstGeom prst="rect">
            <a:avLst/>
          </a:prstGeom>
        </p:spPr>
      </p:pic>
      <p:pic>
        <p:nvPicPr>
          <p:cNvPr id="9" name="Grafik 9" descr="Ein Bild, das Text, Schrift, Grafiken, Screenshot enthält.&#10;&#10;Beschreibung automatisch generiert.">
            <a:extLst>
              <a:ext uri="{FF2B5EF4-FFF2-40B4-BE49-F238E27FC236}">
                <a16:creationId xmlns:a16="http://schemas.microsoft.com/office/drawing/2014/main" id="{2AF3AF29-09CC-A090-2CCA-1F2E2A388E9D}"/>
              </a:ext>
            </a:extLst>
          </p:cNvPr>
          <p:cNvPicPr>
            <a:picLocks noChangeAspect="1"/>
          </p:cNvPicPr>
          <p:nvPr/>
        </p:nvPicPr>
        <p:blipFill>
          <a:blip r:embed="rId3"/>
          <a:stretch>
            <a:fillRect/>
          </a:stretch>
        </p:blipFill>
        <p:spPr>
          <a:xfrm>
            <a:off x="4955512" y="281246"/>
            <a:ext cx="2539407" cy="1949240"/>
          </a:xfrm>
          <a:prstGeom prst="rect">
            <a:avLst/>
          </a:prstGeom>
        </p:spPr>
      </p:pic>
      <p:pic>
        <p:nvPicPr>
          <p:cNvPr id="11" name="Grafik 11" descr="Ein Bild, das Text, Grafiken, Grafikdesign, Schrift enthält.&#10;&#10;Beschreibung automatisch generiert.">
            <a:extLst>
              <a:ext uri="{FF2B5EF4-FFF2-40B4-BE49-F238E27FC236}">
                <a16:creationId xmlns:a16="http://schemas.microsoft.com/office/drawing/2014/main" id="{D36486D2-6144-6347-8C2A-2D44CC47D807}"/>
              </a:ext>
            </a:extLst>
          </p:cNvPr>
          <p:cNvPicPr>
            <a:picLocks noChangeAspect="1"/>
          </p:cNvPicPr>
          <p:nvPr/>
        </p:nvPicPr>
        <p:blipFill>
          <a:blip r:embed="rId4"/>
          <a:stretch>
            <a:fillRect/>
          </a:stretch>
        </p:blipFill>
        <p:spPr>
          <a:xfrm>
            <a:off x="3069" y="4663572"/>
            <a:ext cx="2399156" cy="1799367"/>
          </a:xfrm>
          <a:prstGeom prst="rect">
            <a:avLst/>
          </a:prstGeom>
        </p:spPr>
      </p:pic>
      <p:pic>
        <p:nvPicPr>
          <p:cNvPr id="10" name="Grafik 10" descr="Ein Bild, das Text, Grafikdesign, Grafiken, Screenshot enthält.&#10;&#10;Beschreibung automatisch generiert.">
            <a:extLst>
              <a:ext uri="{FF2B5EF4-FFF2-40B4-BE49-F238E27FC236}">
                <a16:creationId xmlns:a16="http://schemas.microsoft.com/office/drawing/2014/main" id="{E608F090-DCD1-7AA4-CB9C-D651E0D49E0D}"/>
              </a:ext>
            </a:extLst>
          </p:cNvPr>
          <p:cNvPicPr>
            <a:picLocks noChangeAspect="1"/>
          </p:cNvPicPr>
          <p:nvPr/>
        </p:nvPicPr>
        <p:blipFill>
          <a:blip r:embed="rId5"/>
          <a:stretch>
            <a:fillRect/>
          </a:stretch>
        </p:blipFill>
        <p:spPr>
          <a:xfrm>
            <a:off x="4955795" y="2446264"/>
            <a:ext cx="2541248" cy="1891823"/>
          </a:xfrm>
          <a:prstGeom prst="rect">
            <a:avLst/>
          </a:prstGeom>
        </p:spPr>
      </p:pic>
      <p:pic>
        <p:nvPicPr>
          <p:cNvPr id="12" name="Grafik 12" descr="Ein Bild, das Text, Schrift, Screenshot, Grafiken enthält.&#10;&#10;Beschreibung automatisch generiert.">
            <a:extLst>
              <a:ext uri="{FF2B5EF4-FFF2-40B4-BE49-F238E27FC236}">
                <a16:creationId xmlns:a16="http://schemas.microsoft.com/office/drawing/2014/main" id="{8001C889-63D9-E894-0024-0E5BFE80957A}"/>
              </a:ext>
            </a:extLst>
          </p:cNvPr>
          <p:cNvPicPr>
            <a:picLocks noChangeAspect="1"/>
          </p:cNvPicPr>
          <p:nvPr/>
        </p:nvPicPr>
        <p:blipFill>
          <a:blip r:embed="rId6"/>
          <a:stretch>
            <a:fillRect/>
          </a:stretch>
        </p:blipFill>
        <p:spPr>
          <a:xfrm>
            <a:off x="2255844" y="4699297"/>
            <a:ext cx="2403390" cy="1760208"/>
          </a:xfrm>
          <a:prstGeom prst="rect">
            <a:avLst/>
          </a:prstGeom>
        </p:spPr>
      </p:pic>
      <p:pic>
        <p:nvPicPr>
          <p:cNvPr id="6" name="Grafik 8" descr="Ein Bild, das Text, Screenshot, Farbigkeit, Diagramm enthält.&#10;&#10;Beschreibung automatisch generiert.">
            <a:extLst>
              <a:ext uri="{FF2B5EF4-FFF2-40B4-BE49-F238E27FC236}">
                <a16:creationId xmlns:a16="http://schemas.microsoft.com/office/drawing/2014/main" id="{430F0524-8B1B-F098-E240-EB9DD90AE955}"/>
              </a:ext>
            </a:extLst>
          </p:cNvPr>
          <p:cNvPicPr>
            <a:picLocks noChangeAspect="1"/>
          </p:cNvPicPr>
          <p:nvPr/>
        </p:nvPicPr>
        <p:blipFill>
          <a:blip r:embed="rId7"/>
          <a:stretch>
            <a:fillRect/>
          </a:stretch>
        </p:blipFill>
        <p:spPr>
          <a:xfrm>
            <a:off x="4428211" y="4443301"/>
            <a:ext cx="3425960" cy="2405011"/>
          </a:xfrm>
          <a:prstGeom prst="rect">
            <a:avLst/>
          </a:prstGeom>
        </p:spPr>
      </p:pic>
      <p:sp>
        <p:nvSpPr>
          <p:cNvPr id="8" name="Textfeld 7">
            <a:extLst>
              <a:ext uri="{FF2B5EF4-FFF2-40B4-BE49-F238E27FC236}">
                <a16:creationId xmlns:a16="http://schemas.microsoft.com/office/drawing/2014/main" id="{9A38C24B-BD4B-267F-E7E8-C7EC80DA7048}"/>
              </a:ext>
            </a:extLst>
          </p:cNvPr>
          <p:cNvSpPr txBox="1"/>
          <p:nvPr/>
        </p:nvSpPr>
        <p:spPr>
          <a:xfrm>
            <a:off x="7847576" y="2157931"/>
            <a:ext cx="4159235" cy="3902472"/>
          </a:xfrm>
          <a:prstGeom prst="rect">
            <a:avLst/>
          </a:prstGeom>
        </p:spPr>
        <p:txBody>
          <a:bodyPr vert="horz" lIns="91440" tIns="45720" rIns="91440" bIns="45720" rtlCol="0" anchor="t">
            <a:noAutofit/>
          </a:bodyPr>
          <a:lstStyle/>
          <a:p>
            <a:pPr marL="171450" indent="-228600">
              <a:lnSpc>
                <a:spcPct val="90000"/>
              </a:lnSpc>
              <a:spcAft>
                <a:spcPts val="600"/>
              </a:spcAft>
              <a:buFont typeface="Arial" panose="020B0604020202020204" pitchFamily="34" charset="0"/>
              <a:buChar char="•"/>
            </a:pPr>
            <a:r>
              <a:rPr lang="en-US" sz="1200"/>
              <a:t>The cluster visualization was generated using SVD for dimensionality reduction. </a:t>
            </a:r>
            <a:endParaRPr lang="en-US" sz="1200">
              <a:cs typeface="Calibri"/>
            </a:endParaRPr>
          </a:p>
          <a:p>
            <a:pPr marL="171450" indent="-228600">
              <a:lnSpc>
                <a:spcPct val="90000"/>
              </a:lnSpc>
              <a:spcAft>
                <a:spcPts val="600"/>
              </a:spcAft>
              <a:buFont typeface="Arial" panose="020B0604020202020204" pitchFamily="34" charset="0"/>
              <a:buChar char="•"/>
            </a:pPr>
            <a:r>
              <a:rPr lang="en-US" sz="1200"/>
              <a:t>Cluster 0 (purple) seems to be focused on Heated recipes with garlic and pork that are grilled, or stirred in a pan.</a:t>
            </a:r>
            <a:endParaRPr lang="en-US" sz="1200">
              <a:cs typeface="Calibri" panose="020F0502020204030204"/>
            </a:endParaRPr>
          </a:p>
          <a:p>
            <a:pPr marL="171450" indent="-228600">
              <a:lnSpc>
                <a:spcPct val="90000"/>
              </a:lnSpc>
              <a:spcAft>
                <a:spcPts val="600"/>
              </a:spcAft>
              <a:buFont typeface="Arial" panose="020B0604020202020204" pitchFamily="34" charset="0"/>
              <a:buChar char="•"/>
            </a:pPr>
            <a:r>
              <a:rPr lang="en-US" sz="1200"/>
              <a:t>Cluster 1 (Blue) is about using vanilla and dough, probably making cakes with chocolate and egg, even though the word pan is very frequent.</a:t>
            </a:r>
            <a:endParaRPr lang="en-US" sz="1200">
              <a:cs typeface="Calibri" panose="020F0502020204030204"/>
            </a:endParaRPr>
          </a:p>
          <a:p>
            <a:pPr marL="171450" indent="-228600">
              <a:lnSpc>
                <a:spcPct val="90000"/>
              </a:lnSpc>
              <a:spcAft>
                <a:spcPts val="600"/>
              </a:spcAft>
              <a:buFont typeface="Arial" panose="020B0604020202020204" pitchFamily="34" charset="0"/>
              <a:buChar char="•"/>
            </a:pPr>
            <a:r>
              <a:rPr lang="en-US" sz="1200"/>
              <a:t>Cluster 2 (Green) focuses on Garlic and lemony rice recipes, which are being stirred. Heat is the most prominent word here.</a:t>
            </a:r>
            <a:endParaRPr lang="en-US" sz="1200">
              <a:cs typeface="Calibri" panose="020F0502020204030204"/>
            </a:endParaRPr>
          </a:p>
          <a:p>
            <a:pPr marL="171450" indent="-228600">
              <a:lnSpc>
                <a:spcPct val="90000"/>
              </a:lnSpc>
              <a:spcAft>
                <a:spcPts val="600"/>
              </a:spcAft>
              <a:buFont typeface="Arial" panose="020B0604020202020204" pitchFamily="34" charset="0"/>
              <a:buChar char="•"/>
            </a:pPr>
            <a:r>
              <a:rPr lang="en-US" sz="1200"/>
              <a:t>Cluster 3 (Yellow) covers mainly cheese recipes with potatoes. Garlic and Heat also play a big part.</a:t>
            </a:r>
            <a:endParaRPr lang="en-US" sz="1200">
              <a:cs typeface="Calibri" panose="020F0502020204030204"/>
            </a:endParaRPr>
          </a:p>
          <a:p>
            <a:pPr marL="171450" indent="-228600">
              <a:lnSpc>
                <a:spcPct val="90000"/>
              </a:lnSpc>
              <a:spcAft>
                <a:spcPts val="600"/>
              </a:spcAft>
              <a:buFont typeface="Arial" panose="020B0604020202020204" pitchFamily="34" charset="0"/>
              <a:buChar char="•"/>
            </a:pPr>
            <a:r>
              <a:rPr lang="en-US" sz="1200"/>
              <a:t>The </a:t>
            </a:r>
            <a:r>
              <a:rPr lang="en-US" sz="1200" err="1"/>
              <a:t>wordclouds</a:t>
            </a:r>
            <a:r>
              <a:rPr lang="en-US" sz="1200"/>
              <a:t> and wordcounts show, that we have some separation within the most prominent words of the clusters.</a:t>
            </a:r>
            <a:br>
              <a:rPr lang="en-US" sz="1200"/>
            </a:br>
            <a:r>
              <a:rPr lang="en-US" sz="1200"/>
              <a:t>Although Heat and maybe Garlic could be additional </a:t>
            </a:r>
            <a:r>
              <a:rPr lang="en-US" sz="1200" err="1"/>
              <a:t>stopwords</a:t>
            </a:r>
            <a:r>
              <a:rPr lang="en-US" sz="1200"/>
              <a:t>, as they occurs in different clusters as a top word. (Which makes sense regarding cooking)</a:t>
            </a:r>
            <a:endParaRPr lang="en-US" sz="1200">
              <a:cs typeface="Calibri"/>
            </a:endParaRPr>
          </a:p>
        </p:txBody>
      </p:sp>
      <p:cxnSp>
        <p:nvCxnSpPr>
          <p:cNvPr id="30" name="Straight Connector 29">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95570E9-F769-E81F-8C43-6C1F0E7AA319}"/>
              </a:ext>
            </a:extLst>
          </p:cNvPr>
          <p:cNvSpPr>
            <a:spLocks noGrp="1"/>
          </p:cNvSpPr>
          <p:nvPr>
            <p:ph type="sldNum" sz="quarter" idx="12"/>
          </p:nvPr>
        </p:nvSpPr>
        <p:spPr>
          <a:xfrm>
            <a:off x="8610600" y="6417766"/>
            <a:ext cx="2743200" cy="365125"/>
          </a:xfrm>
        </p:spPr>
        <p:txBody>
          <a:bodyPr vert="horz" lIns="91440" tIns="45720" rIns="91440" bIns="45720" rtlCol="0" anchor="ctr">
            <a:normAutofit/>
          </a:bodyPr>
          <a:lstStyle/>
          <a:p>
            <a:pPr>
              <a:spcAft>
                <a:spcPts val="600"/>
              </a:spcAft>
            </a:pPr>
            <a:fld id="{D94D3714-C452-470B-8948-E17A93AA6506}" type="slidenum">
              <a:rPr lang="en-US">
                <a:solidFill>
                  <a:schemeClr val="tx1">
                    <a:lumMod val="75000"/>
                    <a:lumOff val="25000"/>
                  </a:schemeClr>
                </a:solidFill>
              </a:rPr>
              <a:pPr>
                <a:spcAft>
                  <a:spcPts val="600"/>
                </a:spcAft>
              </a:pPr>
              <a:t>18</a:t>
            </a:fld>
            <a:endParaRPr lang="en-US">
              <a:solidFill>
                <a:schemeClr val="tx1">
                  <a:lumMod val="75000"/>
                  <a:lumOff val="25000"/>
                </a:schemeClr>
              </a:solidFill>
            </a:endParaRPr>
          </a:p>
        </p:txBody>
      </p:sp>
      <p:sp>
        <p:nvSpPr>
          <p:cNvPr id="13" name="Textfeld 12">
            <a:extLst>
              <a:ext uri="{FF2B5EF4-FFF2-40B4-BE49-F238E27FC236}">
                <a16:creationId xmlns:a16="http://schemas.microsoft.com/office/drawing/2014/main" id="{612644B9-578B-AC6D-4995-40F260DEAED4}"/>
              </a:ext>
            </a:extLst>
          </p:cNvPr>
          <p:cNvSpPr txBox="1"/>
          <p:nvPr/>
        </p:nvSpPr>
        <p:spPr>
          <a:xfrm>
            <a:off x="5449031" y="251899"/>
            <a:ext cx="1680841" cy="440546"/>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0 (Purple)</a:t>
            </a:r>
          </a:p>
          <a:p>
            <a:pPr>
              <a:lnSpc>
                <a:spcPct val="90000"/>
              </a:lnSpc>
              <a:spcAft>
                <a:spcPts val="600"/>
              </a:spcAft>
            </a:pPr>
            <a:endParaRPr lang="en-US" sz="1600">
              <a:cs typeface="Calibri"/>
            </a:endParaRPr>
          </a:p>
        </p:txBody>
      </p:sp>
      <p:sp>
        <p:nvSpPr>
          <p:cNvPr id="14" name="Textfeld 13">
            <a:extLst>
              <a:ext uri="{FF2B5EF4-FFF2-40B4-BE49-F238E27FC236}">
                <a16:creationId xmlns:a16="http://schemas.microsoft.com/office/drawing/2014/main" id="{A31059E6-31C5-1B3E-989D-E6A2BD46B895}"/>
              </a:ext>
            </a:extLst>
          </p:cNvPr>
          <p:cNvSpPr txBox="1"/>
          <p:nvPr/>
        </p:nvSpPr>
        <p:spPr>
          <a:xfrm>
            <a:off x="5514883" y="2443824"/>
            <a:ext cx="2075952" cy="544028"/>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1 (Blue)</a:t>
            </a:r>
            <a:endParaRPr lang="de-DE">
              <a:cs typeface="Calibri"/>
            </a:endParaRPr>
          </a:p>
        </p:txBody>
      </p:sp>
      <p:sp>
        <p:nvSpPr>
          <p:cNvPr id="15" name="Textfeld 14">
            <a:extLst>
              <a:ext uri="{FF2B5EF4-FFF2-40B4-BE49-F238E27FC236}">
                <a16:creationId xmlns:a16="http://schemas.microsoft.com/office/drawing/2014/main" id="{8AADE37E-6EF6-68C7-7781-924B31B224CC}"/>
              </a:ext>
            </a:extLst>
          </p:cNvPr>
          <p:cNvSpPr txBox="1"/>
          <p:nvPr/>
        </p:nvSpPr>
        <p:spPr>
          <a:xfrm>
            <a:off x="359623" y="4663973"/>
            <a:ext cx="1680841" cy="440546"/>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2 (Green)</a:t>
            </a:r>
          </a:p>
          <a:p>
            <a:pPr>
              <a:lnSpc>
                <a:spcPct val="90000"/>
              </a:lnSpc>
              <a:spcAft>
                <a:spcPts val="600"/>
              </a:spcAft>
            </a:pPr>
            <a:endParaRPr lang="en-US" sz="1600">
              <a:cs typeface="Calibri"/>
            </a:endParaRPr>
          </a:p>
        </p:txBody>
      </p:sp>
      <p:sp>
        <p:nvSpPr>
          <p:cNvPr id="16" name="Textfeld 15">
            <a:extLst>
              <a:ext uri="{FF2B5EF4-FFF2-40B4-BE49-F238E27FC236}">
                <a16:creationId xmlns:a16="http://schemas.microsoft.com/office/drawing/2014/main" id="{393D002E-6304-B987-D062-61268361941F}"/>
              </a:ext>
            </a:extLst>
          </p:cNvPr>
          <p:cNvSpPr txBox="1"/>
          <p:nvPr/>
        </p:nvSpPr>
        <p:spPr>
          <a:xfrm>
            <a:off x="2702067" y="4663973"/>
            <a:ext cx="1680841" cy="440546"/>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3 (Yellow)</a:t>
            </a:r>
          </a:p>
          <a:p>
            <a:pPr>
              <a:lnSpc>
                <a:spcPct val="90000"/>
              </a:lnSpc>
              <a:spcAft>
                <a:spcPts val="600"/>
              </a:spcAft>
            </a:pPr>
            <a:endParaRPr lang="en-US" sz="1600">
              <a:cs typeface="Calibri"/>
            </a:endParaRPr>
          </a:p>
        </p:txBody>
      </p:sp>
    </p:spTree>
    <p:extLst>
      <p:ext uri="{BB962C8B-B14F-4D97-AF65-F5344CB8AC3E}">
        <p14:creationId xmlns:p14="http://schemas.microsoft.com/office/powerpoint/2010/main" val="293111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5" descr="Ein Bild, das Text, Diagramm, Screenshot, Schrift enthält.&#10;&#10;Beschreibung automatisch generiert.">
            <a:extLst>
              <a:ext uri="{FF2B5EF4-FFF2-40B4-BE49-F238E27FC236}">
                <a16:creationId xmlns:a16="http://schemas.microsoft.com/office/drawing/2014/main" id="{0F5A567A-511E-5223-960C-9DDCEF94C863}"/>
              </a:ext>
            </a:extLst>
          </p:cNvPr>
          <p:cNvPicPr>
            <a:picLocks noChangeAspect="1"/>
          </p:cNvPicPr>
          <p:nvPr/>
        </p:nvPicPr>
        <p:blipFill>
          <a:blip r:embed="rId2"/>
          <a:stretch>
            <a:fillRect/>
          </a:stretch>
        </p:blipFill>
        <p:spPr>
          <a:xfrm>
            <a:off x="45586" y="477961"/>
            <a:ext cx="4612276" cy="3707849"/>
          </a:xfrm>
          <a:prstGeom prst="rect">
            <a:avLst/>
          </a:prstGeom>
        </p:spPr>
      </p:pic>
      <p:pic>
        <p:nvPicPr>
          <p:cNvPr id="9" name="Grafik 9" descr="Ein Bild, das Text, Schrift, Screenshot, Grafiken enthält.&#10;&#10;Beschreibung automatisch generiert.">
            <a:extLst>
              <a:ext uri="{FF2B5EF4-FFF2-40B4-BE49-F238E27FC236}">
                <a16:creationId xmlns:a16="http://schemas.microsoft.com/office/drawing/2014/main" id="{B4088C2A-CE81-BD41-5893-177471996CAA}"/>
              </a:ext>
            </a:extLst>
          </p:cNvPr>
          <p:cNvPicPr>
            <a:picLocks noChangeAspect="1"/>
          </p:cNvPicPr>
          <p:nvPr/>
        </p:nvPicPr>
        <p:blipFill>
          <a:blip r:embed="rId3"/>
          <a:stretch>
            <a:fillRect/>
          </a:stretch>
        </p:blipFill>
        <p:spPr>
          <a:xfrm>
            <a:off x="4993142" y="356505"/>
            <a:ext cx="2360667" cy="1770500"/>
          </a:xfrm>
          <a:prstGeom prst="rect">
            <a:avLst/>
          </a:prstGeom>
        </p:spPr>
      </p:pic>
      <p:pic>
        <p:nvPicPr>
          <p:cNvPr id="11" name="Grafik 11" descr="Ein Bild, das Text, Schrift, Grafiken, Grafikdesign enthält.&#10;&#10;Beschreibung automatisch generiert.">
            <a:extLst>
              <a:ext uri="{FF2B5EF4-FFF2-40B4-BE49-F238E27FC236}">
                <a16:creationId xmlns:a16="http://schemas.microsoft.com/office/drawing/2014/main" id="{CCC9A49F-0F6F-CFF3-0C89-5AFC44179919}"/>
              </a:ext>
            </a:extLst>
          </p:cNvPr>
          <p:cNvPicPr>
            <a:picLocks noChangeAspect="1"/>
          </p:cNvPicPr>
          <p:nvPr/>
        </p:nvPicPr>
        <p:blipFill>
          <a:blip r:embed="rId4"/>
          <a:stretch>
            <a:fillRect/>
          </a:stretch>
        </p:blipFill>
        <p:spPr>
          <a:xfrm>
            <a:off x="2307883" y="4738832"/>
            <a:ext cx="2352119" cy="1714701"/>
          </a:xfrm>
          <a:prstGeom prst="rect">
            <a:avLst/>
          </a:prstGeom>
        </p:spPr>
      </p:pic>
      <p:pic>
        <p:nvPicPr>
          <p:cNvPr id="12" name="Grafik 12" descr="Ein Bild, das Text, Schrift, Grafiken, Screenshot enthält.&#10;&#10;Beschreibung automatisch generiert.">
            <a:extLst>
              <a:ext uri="{FF2B5EF4-FFF2-40B4-BE49-F238E27FC236}">
                <a16:creationId xmlns:a16="http://schemas.microsoft.com/office/drawing/2014/main" id="{A7AF9486-2B65-0559-9CCA-5DD6A9DACCBC}"/>
              </a:ext>
            </a:extLst>
          </p:cNvPr>
          <p:cNvPicPr>
            <a:picLocks noChangeAspect="1"/>
          </p:cNvPicPr>
          <p:nvPr/>
        </p:nvPicPr>
        <p:blipFill>
          <a:blip r:embed="rId5"/>
          <a:stretch>
            <a:fillRect/>
          </a:stretch>
        </p:blipFill>
        <p:spPr>
          <a:xfrm>
            <a:off x="-1908" y="4704042"/>
            <a:ext cx="2353100" cy="1778935"/>
          </a:xfrm>
          <a:prstGeom prst="rect">
            <a:avLst/>
          </a:prstGeom>
        </p:spPr>
      </p:pic>
      <p:pic>
        <p:nvPicPr>
          <p:cNvPr id="10" name="Grafik 10" descr="Ein Bild, das Text, Grafikdesign, Grafiken, Schrift enthält.&#10;&#10;Beschreibung automatisch generiert.">
            <a:extLst>
              <a:ext uri="{FF2B5EF4-FFF2-40B4-BE49-F238E27FC236}">
                <a16:creationId xmlns:a16="http://schemas.microsoft.com/office/drawing/2014/main" id="{02E32119-E648-4E97-0481-C4F439D31917}"/>
              </a:ext>
            </a:extLst>
          </p:cNvPr>
          <p:cNvPicPr>
            <a:picLocks noChangeAspect="1"/>
          </p:cNvPicPr>
          <p:nvPr/>
        </p:nvPicPr>
        <p:blipFill>
          <a:blip r:embed="rId6"/>
          <a:stretch>
            <a:fillRect/>
          </a:stretch>
        </p:blipFill>
        <p:spPr>
          <a:xfrm>
            <a:off x="5341472" y="2225148"/>
            <a:ext cx="1669613" cy="1252209"/>
          </a:xfrm>
          <a:prstGeom prst="rect">
            <a:avLst/>
          </a:prstGeom>
        </p:spPr>
      </p:pic>
      <p:pic>
        <p:nvPicPr>
          <p:cNvPr id="6" name="Grafik 8" descr="Ein Bild, das Text, Screenshot, Farbigkeit enthält.&#10;&#10;Beschreibung automatisch generiert.">
            <a:extLst>
              <a:ext uri="{FF2B5EF4-FFF2-40B4-BE49-F238E27FC236}">
                <a16:creationId xmlns:a16="http://schemas.microsoft.com/office/drawing/2014/main" id="{455D1D6A-A4AD-342E-989E-EFEC17518C70}"/>
              </a:ext>
            </a:extLst>
          </p:cNvPr>
          <p:cNvPicPr>
            <a:picLocks noChangeAspect="1"/>
          </p:cNvPicPr>
          <p:nvPr/>
        </p:nvPicPr>
        <p:blipFill>
          <a:blip r:embed="rId7"/>
          <a:stretch>
            <a:fillRect/>
          </a:stretch>
        </p:blipFill>
        <p:spPr>
          <a:xfrm>
            <a:off x="4456432" y="4470077"/>
            <a:ext cx="3441520" cy="2444811"/>
          </a:xfrm>
          <a:prstGeom prst="rect">
            <a:avLst/>
          </a:prstGeom>
        </p:spPr>
      </p:pic>
      <p:sp>
        <p:nvSpPr>
          <p:cNvPr id="8" name="Textfeld 7">
            <a:extLst>
              <a:ext uri="{FF2B5EF4-FFF2-40B4-BE49-F238E27FC236}">
                <a16:creationId xmlns:a16="http://schemas.microsoft.com/office/drawing/2014/main" id="{9A38C24B-BD4B-267F-E7E8-C7EC80DA7048}"/>
              </a:ext>
            </a:extLst>
          </p:cNvPr>
          <p:cNvSpPr txBox="1"/>
          <p:nvPr/>
        </p:nvSpPr>
        <p:spPr>
          <a:xfrm>
            <a:off x="8017254" y="2274491"/>
            <a:ext cx="3336546" cy="3902472"/>
          </a:xfrm>
          <a:prstGeom prst="rect">
            <a:avLst/>
          </a:prstGeom>
        </p:spPr>
        <p:txBody>
          <a:bodyPr vert="horz" lIns="91440" tIns="45720" rIns="91440" bIns="45720" rtlCol="0" anchor="t">
            <a:normAutofit/>
          </a:bodyPr>
          <a:lstStyle/>
          <a:p>
            <a:pPr marL="171450" indent="-228600">
              <a:lnSpc>
                <a:spcPct val="90000"/>
              </a:lnSpc>
              <a:spcAft>
                <a:spcPts val="600"/>
              </a:spcAft>
              <a:buFont typeface="Arial" panose="020B0604020202020204" pitchFamily="34" charset="0"/>
              <a:buChar char="•"/>
            </a:pPr>
            <a:endParaRPr lang="en-US" sz="1400">
              <a:cs typeface="Calibri"/>
            </a:endParaRPr>
          </a:p>
        </p:txBody>
      </p:sp>
      <p:cxnSp>
        <p:nvCxnSpPr>
          <p:cNvPr id="63" name="Straight Connector 62">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95570E9-F769-E81F-8C43-6C1F0E7AA319}"/>
              </a:ext>
            </a:extLst>
          </p:cNvPr>
          <p:cNvSpPr>
            <a:spLocks noGrp="1"/>
          </p:cNvSpPr>
          <p:nvPr>
            <p:ph type="sldNum" sz="quarter" idx="12"/>
          </p:nvPr>
        </p:nvSpPr>
        <p:spPr>
          <a:xfrm>
            <a:off x="8610600" y="6417766"/>
            <a:ext cx="2743200" cy="365125"/>
          </a:xfrm>
        </p:spPr>
        <p:txBody>
          <a:bodyPr vert="horz" lIns="91440" tIns="45720" rIns="91440" bIns="45720" rtlCol="0" anchor="ctr">
            <a:normAutofit/>
          </a:bodyPr>
          <a:lstStyle/>
          <a:p>
            <a:pPr>
              <a:spcAft>
                <a:spcPts val="600"/>
              </a:spcAft>
            </a:pPr>
            <a:fld id="{D94D3714-C452-470B-8948-E17A93AA6506}" type="slidenum">
              <a:rPr lang="en-US">
                <a:solidFill>
                  <a:schemeClr val="tx1">
                    <a:lumMod val="75000"/>
                    <a:lumOff val="25000"/>
                  </a:schemeClr>
                </a:solidFill>
              </a:rPr>
              <a:pPr>
                <a:spcAft>
                  <a:spcPts val="600"/>
                </a:spcAft>
              </a:pPr>
              <a:t>19</a:t>
            </a:fld>
            <a:endParaRPr lang="en-US">
              <a:solidFill>
                <a:schemeClr val="tx1">
                  <a:lumMod val="75000"/>
                  <a:lumOff val="25000"/>
                </a:schemeClr>
              </a:solidFill>
            </a:endParaRPr>
          </a:p>
        </p:txBody>
      </p:sp>
      <p:pic>
        <p:nvPicPr>
          <p:cNvPr id="14" name="Grafik 14" descr="Ein Bild, das Text, Schrift, Grafiken, Grafikdesign enthält.&#10;&#10;Beschreibung automatisch generiert.">
            <a:extLst>
              <a:ext uri="{FF2B5EF4-FFF2-40B4-BE49-F238E27FC236}">
                <a16:creationId xmlns:a16="http://schemas.microsoft.com/office/drawing/2014/main" id="{BF26AB89-8C48-63A2-6639-926BAC3C838E}"/>
              </a:ext>
            </a:extLst>
          </p:cNvPr>
          <p:cNvPicPr>
            <a:picLocks noChangeAspect="1"/>
          </p:cNvPicPr>
          <p:nvPr/>
        </p:nvPicPr>
        <p:blipFill>
          <a:blip r:embed="rId8"/>
          <a:stretch>
            <a:fillRect/>
          </a:stretch>
        </p:blipFill>
        <p:spPr>
          <a:xfrm>
            <a:off x="5345289" y="3312819"/>
            <a:ext cx="1661347" cy="1201326"/>
          </a:xfrm>
          <a:prstGeom prst="rect">
            <a:avLst/>
          </a:prstGeom>
        </p:spPr>
      </p:pic>
      <p:sp>
        <p:nvSpPr>
          <p:cNvPr id="16" name="Textfeld 15">
            <a:extLst>
              <a:ext uri="{FF2B5EF4-FFF2-40B4-BE49-F238E27FC236}">
                <a16:creationId xmlns:a16="http://schemas.microsoft.com/office/drawing/2014/main" id="{8A55AAF7-76D4-913F-F650-8AB60718B196}"/>
              </a:ext>
            </a:extLst>
          </p:cNvPr>
          <p:cNvSpPr txBox="1"/>
          <p:nvPr/>
        </p:nvSpPr>
        <p:spPr>
          <a:xfrm>
            <a:off x="359623" y="4663973"/>
            <a:ext cx="1680841" cy="440546"/>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2 (</a:t>
            </a:r>
            <a:r>
              <a:rPr lang="en-US" sz="1600" err="1">
                <a:cs typeface="Calibri"/>
              </a:rPr>
              <a:t>Turqois</a:t>
            </a:r>
            <a:r>
              <a:rPr lang="en-US" sz="1600">
                <a:cs typeface="Calibri"/>
              </a:rPr>
              <a:t>)</a:t>
            </a:r>
          </a:p>
          <a:p>
            <a:pPr>
              <a:lnSpc>
                <a:spcPct val="90000"/>
              </a:lnSpc>
              <a:spcAft>
                <a:spcPts val="600"/>
              </a:spcAft>
            </a:pPr>
            <a:endParaRPr lang="en-US" sz="1600">
              <a:cs typeface="Calibri"/>
            </a:endParaRPr>
          </a:p>
        </p:txBody>
      </p:sp>
      <p:sp>
        <p:nvSpPr>
          <p:cNvPr id="18" name="Textfeld 17">
            <a:extLst>
              <a:ext uri="{FF2B5EF4-FFF2-40B4-BE49-F238E27FC236}">
                <a16:creationId xmlns:a16="http://schemas.microsoft.com/office/drawing/2014/main" id="{FADA2547-5283-7C2B-8E52-33A9D0CE6959}"/>
              </a:ext>
            </a:extLst>
          </p:cNvPr>
          <p:cNvSpPr txBox="1"/>
          <p:nvPr/>
        </p:nvSpPr>
        <p:spPr>
          <a:xfrm>
            <a:off x="5449031" y="251899"/>
            <a:ext cx="1680841" cy="440546"/>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0 (Purple)</a:t>
            </a:r>
          </a:p>
          <a:p>
            <a:pPr>
              <a:lnSpc>
                <a:spcPct val="90000"/>
              </a:lnSpc>
              <a:spcAft>
                <a:spcPts val="600"/>
              </a:spcAft>
            </a:pPr>
            <a:endParaRPr lang="en-US" sz="1600">
              <a:cs typeface="Calibri"/>
            </a:endParaRPr>
          </a:p>
        </p:txBody>
      </p:sp>
      <p:sp>
        <p:nvSpPr>
          <p:cNvPr id="20" name="Textfeld 19">
            <a:extLst>
              <a:ext uri="{FF2B5EF4-FFF2-40B4-BE49-F238E27FC236}">
                <a16:creationId xmlns:a16="http://schemas.microsoft.com/office/drawing/2014/main" id="{DDD37E3A-1EF4-1EE2-4776-DBA848CA9A7E}"/>
              </a:ext>
            </a:extLst>
          </p:cNvPr>
          <p:cNvSpPr txBox="1"/>
          <p:nvPr/>
        </p:nvSpPr>
        <p:spPr>
          <a:xfrm>
            <a:off x="5496068" y="2274491"/>
            <a:ext cx="2075952" cy="544028"/>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1 (Blue)</a:t>
            </a:r>
            <a:endParaRPr lang="de-DE">
              <a:cs typeface="Calibri"/>
            </a:endParaRPr>
          </a:p>
        </p:txBody>
      </p:sp>
      <p:sp>
        <p:nvSpPr>
          <p:cNvPr id="22" name="Textfeld 21">
            <a:extLst>
              <a:ext uri="{FF2B5EF4-FFF2-40B4-BE49-F238E27FC236}">
                <a16:creationId xmlns:a16="http://schemas.microsoft.com/office/drawing/2014/main" id="{984B1A16-70F2-0096-A861-D04A00CE50F8}"/>
              </a:ext>
            </a:extLst>
          </p:cNvPr>
          <p:cNvSpPr txBox="1"/>
          <p:nvPr/>
        </p:nvSpPr>
        <p:spPr>
          <a:xfrm>
            <a:off x="2702067" y="4663973"/>
            <a:ext cx="1680841" cy="440546"/>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3 (Green)</a:t>
            </a:r>
          </a:p>
          <a:p>
            <a:pPr>
              <a:lnSpc>
                <a:spcPct val="90000"/>
              </a:lnSpc>
              <a:spcAft>
                <a:spcPts val="600"/>
              </a:spcAft>
            </a:pPr>
            <a:endParaRPr lang="en-US" sz="1600">
              <a:cs typeface="Calibri"/>
            </a:endParaRPr>
          </a:p>
        </p:txBody>
      </p:sp>
      <p:sp>
        <p:nvSpPr>
          <p:cNvPr id="24" name="Textfeld 23">
            <a:extLst>
              <a:ext uri="{FF2B5EF4-FFF2-40B4-BE49-F238E27FC236}">
                <a16:creationId xmlns:a16="http://schemas.microsoft.com/office/drawing/2014/main" id="{C5DBAE39-D53E-A269-CE2B-CFAF167247BA}"/>
              </a:ext>
            </a:extLst>
          </p:cNvPr>
          <p:cNvSpPr txBox="1"/>
          <p:nvPr/>
        </p:nvSpPr>
        <p:spPr>
          <a:xfrm>
            <a:off x="5450911" y="3254743"/>
            <a:ext cx="1680841" cy="440546"/>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4 (Yellow)</a:t>
            </a:r>
          </a:p>
          <a:p>
            <a:pPr>
              <a:lnSpc>
                <a:spcPct val="90000"/>
              </a:lnSpc>
              <a:spcAft>
                <a:spcPts val="600"/>
              </a:spcAft>
            </a:pPr>
            <a:endParaRPr lang="en-US" sz="1600">
              <a:cs typeface="Calibri"/>
            </a:endParaRPr>
          </a:p>
        </p:txBody>
      </p:sp>
      <p:sp>
        <p:nvSpPr>
          <p:cNvPr id="30" name="Titel 1">
            <a:extLst>
              <a:ext uri="{FF2B5EF4-FFF2-40B4-BE49-F238E27FC236}">
                <a16:creationId xmlns:a16="http://schemas.microsoft.com/office/drawing/2014/main" id="{480977CB-701E-50DD-CEF6-A54EB7298BCD}"/>
              </a:ext>
            </a:extLst>
          </p:cNvPr>
          <p:cNvSpPr txBox="1">
            <a:spLocks/>
          </p:cNvSpPr>
          <p:nvPr/>
        </p:nvSpPr>
        <p:spPr>
          <a:xfrm>
            <a:off x="8017254" y="130328"/>
            <a:ext cx="3336545" cy="165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Agglomerative</a:t>
            </a:r>
            <a:endParaRPr lang="de-DE"/>
          </a:p>
        </p:txBody>
      </p:sp>
      <p:sp>
        <p:nvSpPr>
          <p:cNvPr id="34" name="Textfeld 33">
            <a:extLst>
              <a:ext uri="{FF2B5EF4-FFF2-40B4-BE49-F238E27FC236}">
                <a16:creationId xmlns:a16="http://schemas.microsoft.com/office/drawing/2014/main" id="{332C953D-86EA-8293-F285-96F8D22DBCE5}"/>
              </a:ext>
            </a:extLst>
          </p:cNvPr>
          <p:cNvSpPr txBox="1"/>
          <p:nvPr/>
        </p:nvSpPr>
        <p:spPr>
          <a:xfrm>
            <a:off x="7894383" y="2182252"/>
            <a:ext cx="3954795" cy="3902472"/>
          </a:xfrm>
          <a:prstGeom prst="rect">
            <a:avLst/>
          </a:prstGeom>
        </p:spPr>
        <p:txBody>
          <a:bodyPr vert="horz" lIns="91440" tIns="45720" rIns="91440" bIns="45720" rtlCol="0" anchor="t">
            <a:noAutofit/>
          </a:bodyPr>
          <a:lstStyle/>
          <a:p>
            <a:pPr marL="171450" indent="-228600">
              <a:lnSpc>
                <a:spcPct val="90000"/>
              </a:lnSpc>
              <a:spcAft>
                <a:spcPts val="600"/>
              </a:spcAft>
              <a:buFont typeface="Arial,Sans-Serif" panose="020B0604020202020204" pitchFamily="34" charset="0"/>
              <a:buChar char="•"/>
            </a:pPr>
            <a:r>
              <a:rPr lang="en-US" sz="1200"/>
              <a:t>The cluster for the best Agglomerative algorithm are very similar to the </a:t>
            </a:r>
            <a:r>
              <a:rPr lang="en-US" sz="1200" err="1"/>
              <a:t>Kmeans</a:t>
            </a:r>
            <a:r>
              <a:rPr lang="en-US" sz="1200"/>
              <a:t> cluster, suffering from the same downsides.</a:t>
            </a:r>
            <a:endParaRPr lang="en-US" sz="1200">
              <a:cs typeface="Calibri" panose="020F0502020204030204"/>
            </a:endParaRPr>
          </a:p>
          <a:p>
            <a:pPr marL="171450" indent="-228600">
              <a:lnSpc>
                <a:spcPct val="90000"/>
              </a:lnSpc>
              <a:spcAft>
                <a:spcPts val="600"/>
              </a:spcAft>
              <a:buFont typeface="Arial,Sans-Serif" panose="020B0604020202020204" pitchFamily="34" charset="0"/>
              <a:buChar char="•"/>
            </a:pPr>
            <a:r>
              <a:rPr lang="en-US" sz="1200"/>
              <a:t>The wordcount is very similar to </a:t>
            </a:r>
            <a:r>
              <a:rPr lang="en-US" sz="1200" err="1"/>
              <a:t>KMeans</a:t>
            </a:r>
            <a:r>
              <a:rPr lang="en-US" sz="1200"/>
              <a:t>, the cluster labels are switched around, but comparing cluster 0 with cluster 2 from </a:t>
            </a:r>
            <a:r>
              <a:rPr lang="en-US" sz="1200" err="1"/>
              <a:t>Kmeans</a:t>
            </a:r>
            <a:r>
              <a:rPr lang="en-US" sz="1200"/>
              <a:t>, we see nearly identical wordcounts</a:t>
            </a:r>
            <a:endParaRPr lang="en-US" sz="1200">
              <a:cs typeface="Calibri"/>
            </a:endParaRPr>
          </a:p>
          <a:p>
            <a:pPr marL="171450" indent="-228600">
              <a:lnSpc>
                <a:spcPct val="90000"/>
              </a:lnSpc>
              <a:spcAft>
                <a:spcPts val="600"/>
              </a:spcAft>
              <a:buFont typeface="Arial,Sans-Serif" panose="020B0604020202020204" pitchFamily="34" charset="0"/>
              <a:buChar char="•"/>
            </a:pPr>
            <a:r>
              <a:rPr lang="en-US" sz="1200"/>
              <a:t>One more cluster is being detected, focused on chocolate. This breaks down the Blue cluster form </a:t>
            </a:r>
            <a:r>
              <a:rPr lang="en-US" sz="1200" err="1"/>
              <a:t>KMeans</a:t>
            </a:r>
            <a:r>
              <a:rPr lang="en-US" sz="1200"/>
              <a:t> which had cake recipes in it.</a:t>
            </a:r>
            <a:endParaRPr lang="en-US" sz="1200">
              <a:cs typeface="Calibri" panose="020F0502020204030204"/>
            </a:endParaRPr>
          </a:p>
          <a:p>
            <a:pPr marL="171450" indent="-228600">
              <a:lnSpc>
                <a:spcPct val="90000"/>
              </a:lnSpc>
              <a:spcAft>
                <a:spcPts val="600"/>
              </a:spcAft>
              <a:buFont typeface="Arial,Sans-Serif" panose="020B0604020202020204" pitchFamily="34" charset="0"/>
              <a:buChar char="•"/>
            </a:pPr>
            <a:r>
              <a:rPr lang="en-US" sz="1200"/>
              <a:t>Again, Heat and Garlic show up in various cluster as top words</a:t>
            </a:r>
            <a:endParaRPr lang="en-US" sz="1200">
              <a:cs typeface="Calibri"/>
            </a:endParaRPr>
          </a:p>
          <a:p>
            <a:pPr marL="171450" indent="-228600">
              <a:lnSpc>
                <a:spcPct val="90000"/>
              </a:lnSpc>
              <a:spcAft>
                <a:spcPts val="600"/>
              </a:spcAft>
              <a:buFont typeface="Arial" panose="020B0604020202020204" pitchFamily="34" charset="0"/>
              <a:buChar char="•"/>
            </a:pPr>
            <a:endParaRPr lang="en-US" sz="1200">
              <a:cs typeface="Calibri"/>
            </a:endParaRPr>
          </a:p>
        </p:txBody>
      </p:sp>
    </p:spTree>
    <p:extLst>
      <p:ext uri="{BB962C8B-B14F-4D97-AF65-F5344CB8AC3E}">
        <p14:creationId xmlns:p14="http://schemas.microsoft.com/office/powerpoint/2010/main" val="250882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el 1">
            <a:extLst>
              <a:ext uri="{FF2B5EF4-FFF2-40B4-BE49-F238E27FC236}">
                <a16:creationId xmlns:a16="http://schemas.microsoft.com/office/drawing/2014/main" id="{8AD91AC0-9EEE-92F9-D903-311C155D834D}"/>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solidFill>
                  <a:schemeClr val="tx1"/>
                </a:solidFill>
                <a:latin typeface="+mj-lt"/>
                <a:ea typeface="+mj-ea"/>
                <a:cs typeface="+mj-cs"/>
              </a:rPr>
              <a:t>Agenda</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fik 6">
            <a:extLst>
              <a:ext uri="{FF2B5EF4-FFF2-40B4-BE49-F238E27FC236}">
                <a16:creationId xmlns:a16="http://schemas.microsoft.com/office/drawing/2014/main" id="{54CEF3E2-679B-9499-A806-5D652EFA0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108" y="1454029"/>
            <a:ext cx="3648493" cy="36484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Inhaltsplatzhalter 2">
            <a:extLst>
              <a:ext uri="{FF2B5EF4-FFF2-40B4-BE49-F238E27FC236}">
                <a16:creationId xmlns:a16="http://schemas.microsoft.com/office/drawing/2014/main" id="{CBBAFFA8-613E-6A50-1995-6E4B29168E59}"/>
              </a:ext>
            </a:extLst>
          </p:cNvPr>
          <p:cNvSpPr>
            <a:spLocks noGrp="1"/>
          </p:cNvSpPr>
          <p:nvPr>
            <p:ph idx="1"/>
          </p:nvPr>
        </p:nvSpPr>
        <p:spPr>
          <a:xfrm>
            <a:off x="5894962" y="1984443"/>
            <a:ext cx="5700447" cy="4192520"/>
          </a:xfrm>
        </p:spPr>
        <p:txBody>
          <a:bodyPr vert="horz" lIns="91440" tIns="45720" rIns="91440" bIns="45720" rtlCol="0">
            <a:normAutofit/>
          </a:bodyPr>
          <a:lstStyle/>
          <a:p>
            <a:r>
              <a:rPr lang="en-US"/>
              <a:t>Objective</a:t>
            </a:r>
          </a:p>
          <a:p>
            <a:r>
              <a:rPr lang="en-US"/>
              <a:t>Technical Setup</a:t>
            </a:r>
          </a:p>
          <a:p>
            <a:r>
              <a:rPr lang="en-US"/>
              <a:t>Preprocessing</a:t>
            </a:r>
          </a:p>
          <a:p>
            <a:r>
              <a:rPr lang="en-US"/>
              <a:t>Exploratory Data Analysis</a:t>
            </a:r>
          </a:p>
          <a:p>
            <a:r>
              <a:rPr lang="en-US"/>
              <a:t>Model Results</a:t>
            </a:r>
          </a:p>
          <a:p>
            <a:r>
              <a:rPr lang="en-US"/>
              <a:t>Final thoughts and Lessons learned</a:t>
            </a:r>
          </a:p>
          <a:p>
            <a:pPr marL="0"/>
            <a:endParaRPr lang="en-US"/>
          </a:p>
        </p:txBody>
      </p:sp>
      <p:sp>
        <p:nvSpPr>
          <p:cNvPr id="4" name="Foliennummernplatzhalter 3">
            <a:extLst>
              <a:ext uri="{FF2B5EF4-FFF2-40B4-BE49-F238E27FC236}">
                <a16:creationId xmlns:a16="http://schemas.microsoft.com/office/drawing/2014/main" id="{620BE037-B56D-206C-1461-01A74BC0A7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94D3714-C452-470B-8948-E17A93AA6506}" type="slidenum">
              <a:rPr lang="en-US" smtClean="0"/>
              <a:pPr>
                <a:spcAft>
                  <a:spcPts val="600"/>
                </a:spcAft>
              </a:pPr>
              <a:t>2</a:t>
            </a:fld>
            <a:endParaRPr lang="en-US"/>
          </a:p>
        </p:txBody>
      </p:sp>
    </p:spTree>
    <p:extLst>
      <p:ext uri="{BB962C8B-B14F-4D97-AF65-F5344CB8AC3E}">
        <p14:creationId xmlns:p14="http://schemas.microsoft.com/office/powerpoint/2010/main" val="4179041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6" descr="Ein Bild, das Text, Screenshot, Farbigkeit, Diagramm enthält.&#10;&#10;Beschreibung automatisch generiert.">
            <a:extLst>
              <a:ext uri="{FF2B5EF4-FFF2-40B4-BE49-F238E27FC236}">
                <a16:creationId xmlns:a16="http://schemas.microsoft.com/office/drawing/2014/main" id="{81BB2C03-B14A-6F71-8463-F08644DC9F16}"/>
              </a:ext>
            </a:extLst>
          </p:cNvPr>
          <p:cNvPicPr>
            <a:picLocks noChangeAspect="1"/>
          </p:cNvPicPr>
          <p:nvPr/>
        </p:nvPicPr>
        <p:blipFill>
          <a:blip r:embed="rId2"/>
          <a:stretch>
            <a:fillRect/>
          </a:stretch>
        </p:blipFill>
        <p:spPr>
          <a:xfrm>
            <a:off x="3614570" y="4469685"/>
            <a:ext cx="3385642" cy="2379357"/>
          </a:xfrm>
          <a:prstGeom prst="rect">
            <a:avLst/>
          </a:prstGeom>
        </p:spPr>
      </p:pic>
      <p:pic>
        <p:nvPicPr>
          <p:cNvPr id="5" name="Grafik 6" descr="Ein Bild, das Text, Screenshot, Reihe, parallel enthält.&#10;&#10;Beschreibung automatisch generiert.">
            <a:extLst>
              <a:ext uri="{FF2B5EF4-FFF2-40B4-BE49-F238E27FC236}">
                <a16:creationId xmlns:a16="http://schemas.microsoft.com/office/drawing/2014/main" id="{025B3EA1-7C0D-694E-D9A6-D14F6D2C056F}"/>
              </a:ext>
            </a:extLst>
          </p:cNvPr>
          <p:cNvPicPr>
            <a:picLocks noChangeAspect="1"/>
          </p:cNvPicPr>
          <p:nvPr/>
        </p:nvPicPr>
        <p:blipFill>
          <a:blip r:embed="rId3"/>
          <a:stretch>
            <a:fillRect/>
          </a:stretch>
        </p:blipFill>
        <p:spPr>
          <a:xfrm>
            <a:off x="36293" y="409091"/>
            <a:ext cx="4574302" cy="3725016"/>
          </a:xfrm>
          <a:prstGeom prst="rect">
            <a:avLst/>
          </a:prstGeom>
        </p:spPr>
      </p:pic>
      <p:cxnSp>
        <p:nvCxnSpPr>
          <p:cNvPr id="30" name="Straight Connector 29">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Grafik 10" descr="Ein Bild, das Text, Schrift, Screenshot, Grafiken enthält.&#10;&#10;Beschreibung automatisch generiert.">
            <a:extLst>
              <a:ext uri="{FF2B5EF4-FFF2-40B4-BE49-F238E27FC236}">
                <a16:creationId xmlns:a16="http://schemas.microsoft.com/office/drawing/2014/main" id="{69DC9D20-DC23-3E35-DC52-7364E6607028}"/>
              </a:ext>
            </a:extLst>
          </p:cNvPr>
          <p:cNvPicPr>
            <a:picLocks noChangeAspect="1"/>
          </p:cNvPicPr>
          <p:nvPr/>
        </p:nvPicPr>
        <p:blipFill>
          <a:blip r:embed="rId4"/>
          <a:stretch>
            <a:fillRect/>
          </a:stretch>
        </p:blipFill>
        <p:spPr>
          <a:xfrm>
            <a:off x="5115438" y="375320"/>
            <a:ext cx="2210149" cy="1657612"/>
          </a:xfrm>
          <a:prstGeom prst="rect">
            <a:avLst/>
          </a:prstGeom>
        </p:spPr>
      </p:pic>
      <p:cxnSp>
        <p:nvCxnSpPr>
          <p:cNvPr id="32" name="Straight Connector 31">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fik 8" descr="Ein Bild, das Text, Schrift, Grafikdesign, Grafiken enthält.&#10;&#10;Beschreibung automatisch generiert.">
            <a:extLst>
              <a:ext uri="{FF2B5EF4-FFF2-40B4-BE49-F238E27FC236}">
                <a16:creationId xmlns:a16="http://schemas.microsoft.com/office/drawing/2014/main" id="{10C9D684-0569-413E-0996-2E45E610AD8E}"/>
              </a:ext>
            </a:extLst>
          </p:cNvPr>
          <p:cNvPicPr>
            <a:picLocks noChangeAspect="1"/>
          </p:cNvPicPr>
          <p:nvPr/>
        </p:nvPicPr>
        <p:blipFill>
          <a:blip r:embed="rId5"/>
          <a:stretch>
            <a:fillRect/>
          </a:stretch>
        </p:blipFill>
        <p:spPr>
          <a:xfrm>
            <a:off x="5017217" y="2424609"/>
            <a:ext cx="2399156" cy="1799367"/>
          </a:xfrm>
          <a:prstGeom prst="rect">
            <a:avLst/>
          </a:prstGeom>
        </p:spPr>
      </p:pic>
      <p:cxnSp>
        <p:nvCxnSpPr>
          <p:cNvPr id="34" name="Straight Connector 33">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Grafik 9" descr="Ein Bild, das Text, Schrift, Grafiken, Screenshot enthält.&#10;&#10;Beschreibung automatisch generiert.">
            <a:extLst>
              <a:ext uri="{FF2B5EF4-FFF2-40B4-BE49-F238E27FC236}">
                <a16:creationId xmlns:a16="http://schemas.microsoft.com/office/drawing/2014/main" id="{7D76033A-B526-4502-9A55-A49ADFDBDD55}"/>
              </a:ext>
            </a:extLst>
          </p:cNvPr>
          <p:cNvPicPr>
            <a:picLocks noChangeAspect="1"/>
          </p:cNvPicPr>
          <p:nvPr/>
        </p:nvPicPr>
        <p:blipFill>
          <a:blip r:embed="rId6"/>
          <a:stretch>
            <a:fillRect/>
          </a:stretch>
        </p:blipFill>
        <p:spPr>
          <a:xfrm>
            <a:off x="133863" y="4845981"/>
            <a:ext cx="2457506" cy="1852536"/>
          </a:xfrm>
          <a:prstGeom prst="rect">
            <a:avLst/>
          </a:prstGeom>
        </p:spPr>
      </p:pic>
      <p:sp>
        <p:nvSpPr>
          <p:cNvPr id="8" name="Textfeld 7">
            <a:extLst>
              <a:ext uri="{FF2B5EF4-FFF2-40B4-BE49-F238E27FC236}">
                <a16:creationId xmlns:a16="http://schemas.microsoft.com/office/drawing/2014/main" id="{9A38C24B-BD4B-267F-E7E8-C7EC80DA7048}"/>
              </a:ext>
            </a:extLst>
          </p:cNvPr>
          <p:cNvSpPr txBox="1"/>
          <p:nvPr/>
        </p:nvSpPr>
        <p:spPr>
          <a:xfrm>
            <a:off x="7960580" y="2181105"/>
            <a:ext cx="3550277" cy="3902472"/>
          </a:xfrm>
          <a:prstGeom prst="rect">
            <a:avLst/>
          </a:prstGeom>
        </p:spPr>
        <p:txBody>
          <a:bodyPr vert="horz" lIns="91440" tIns="45720" rIns="91440" bIns="45720" rtlCol="0" anchor="t">
            <a:noAutofit/>
          </a:bodyPr>
          <a:lstStyle/>
          <a:p>
            <a:pPr marL="171450" indent="-228600">
              <a:lnSpc>
                <a:spcPct val="90000"/>
              </a:lnSpc>
              <a:spcAft>
                <a:spcPts val="600"/>
              </a:spcAft>
              <a:buFont typeface="Arial" panose="020B0604020202020204" pitchFamily="34" charset="0"/>
              <a:buChar char="•"/>
            </a:pPr>
            <a:r>
              <a:rPr lang="en-US" sz="1200"/>
              <a:t>The DBSCAN algorithm had the hardest time identifying well defined clusters as can be seen on the cluster image (bottom left)</a:t>
            </a:r>
            <a:endParaRPr lang="en-US" sz="1200">
              <a:cs typeface="Calibri"/>
            </a:endParaRPr>
          </a:p>
          <a:p>
            <a:pPr marL="171450" indent="-228600">
              <a:lnSpc>
                <a:spcPct val="90000"/>
              </a:lnSpc>
              <a:spcAft>
                <a:spcPts val="600"/>
              </a:spcAft>
              <a:buFont typeface="Arial" panose="020B0604020202020204" pitchFamily="34" charset="0"/>
              <a:buChar char="•"/>
            </a:pPr>
            <a:r>
              <a:rPr lang="en-US" sz="1200"/>
              <a:t>The </a:t>
            </a:r>
            <a:r>
              <a:rPr lang="en-US" sz="1200" err="1"/>
              <a:t>wordclouds</a:t>
            </a:r>
            <a:r>
              <a:rPr lang="en-US" sz="1200"/>
              <a:t> are separated into Heated Recipes with Cheese and Garlic and into two variations of baking recipes.</a:t>
            </a:r>
            <a:endParaRPr lang="en-US" sz="1200">
              <a:cs typeface="Calibri"/>
            </a:endParaRPr>
          </a:p>
          <a:p>
            <a:pPr marL="171450" indent="-228600">
              <a:lnSpc>
                <a:spcPct val="90000"/>
              </a:lnSpc>
              <a:spcAft>
                <a:spcPts val="600"/>
              </a:spcAft>
              <a:buFont typeface="Arial" panose="020B0604020202020204" pitchFamily="34" charset="0"/>
              <a:buChar char="•"/>
            </a:pPr>
            <a:r>
              <a:rPr lang="en-US" sz="1200"/>
              <a:t>Cluster –1 (purple) with nearly all recipes packed into it since 'Heat' is found in most recipes, this cluster provides no useful information about the recipes. (could be hinted toward another </a:t>
            </a:r>
            <a:r>
              <a:rPr lang="en-US" sz="1200" err="1"/>
              <a:t>stopword</a:t>
            </a:r>
            <a:r>
              <a:rPr lang="en-US" sz="1200"/>
              <a:t>)</a:t>
            </a:r>
            <a:endParaRPr lang="en-US" sz="1200">
              <a:cs typeface="Calibri"/>
            </a:endParaRPr>
          </a:p>
          <a:p>
            <a:pPr marL="171450" indent="-228600">
              <a:lnSpc>
                <a:spcPct val="90000"/>
              </a:lnSpc>
              <a:spcAft>
                <a:spcPts val="600"/>
              </a:spcAft>
              <a:buFont typeface="Arial" panose="020B0604020202020204" pitchFamily="34" charset="0"/>
              <a:buChar char="•"/>
            </a:pPr>
            <a:r>
              <a:rPr lang="en-US" sz="1200"/>
              <a:t>Cluster 0 (green) revolves around cakes and chocolate</a:t>
            </a:r>
            <a:endParaRPr lang="en-US" sz="1200">
              <a:cs typeface="Calibri"/>
            </a:endParaRPr>
          </a:p>
          <a:p>
            <a:pPr marL="171450" indent="-228600">
              <a:lnSpc>
                <a:spcPct val="90000"/>
              </a:lnSpc>
              <a:spcAft>
                <a:spcPts val="600"/>
              </a:spcAft>
              <a:buFont typeface="Arial" panose="020B0604020202020204" pitchFamily="34" charset="0"/>
              <a:buChar char="•"/>
            </a:pPr>
            <a:r>
              <a:rPr lang="en-US" sz="1200"/>
              <a:t>Cluster 1 (yellow) has recipes with dough and yeast in it, probably more hearty variants of baking recipes.</a:t>
            </a:r>
            <a:endParaRPr lang="en-US" sz="1200">
              <a:cs typeface="Calibri"/>
            </a:endParaRPr>
          </a:p>
          <a:p>
            <a:pPr marL="171450" indent="-228600">
              <a:lnSpc>
                <a:spcPct val="90000"/>
              </a:lnSpc>
              <a:spcAft>
                <a:spcPts val="600"/>
              </a:spcAft>
              <a:buFont typeface="Arial" panose="020B0604020202020204" pitchFamily="34" charset="0"/>
              <a:buChar char="•"/>
            </a:pPr>
            <a:endParaRPr lang="en-US" sz="1200">
              <a:cs typeface="Calibri"/>
            </a:endParaRPr>
          </a:p>
          <a:p>
            <a:pPr indent="-228600">
              <a:lnSpc>
                <a:spcPct val="90000"/>
              </a:lnSpc>
              <a:spcAft>
                <a:spcPts val="600"/>
              </a:spcAft>
              <a:buFont typeface="Arial" panose="020B0604020202020204" pitchFamily="34" charset="0"/>
              <a:buChar char="•"/>
            </a:pPr>
            <a:endParaRPr lang="en-US" sz="1200">
              <a:cs typeface="Calibri"/>
            </a:endParaRPr>
          </a:p>
        </p:txBody>
      </p:sp>
      <p:cxnSp>
        <p:nvCxnSpPr>
          <p:cNvPr id="36" name="Straight Connector 35">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95570E9-F769-E81F-8C43-6C1F0E7AA319}"/>
              </a:ext>
            </a:extLst>
          </p:cNvPr>
          <p:cNvSpPr>
            <a:spLocks noGrp="1"/>
          </p:cNvSpPr>
          <p:nvPr>
            <p:ph type="sldNum" sz="quarter" idx="12"/>
          </p:nvPr>
        </p:nvSpPr>
        <p:spPr>
          <a:xfrm>
            <a:off x="8610600" y="6417766"/>
            <a:ext cx="2743200" cy="365125"/>
          </a:xfrm>
        </p:spPr>
        <p:txBody>
          <a:bodyPr vert="horz" lIns="91440" tIns="45720" rIns="91440" bIns="45720" rtlCol="0" anchor="ctr">
            <a:normAutofit/>
          </a:bodyPr>
          <a:lstStyle/>
          <a:p>
            <a:pPr>
              <a:spcAft>
                <a:spcPts val="600"/>
              </a:spcAft>
            </a:pPr>
            <a:fld id="{D94D3714-C452-470B-8948-E17A93AA6506}" type="slidenum">
              <a:rPr lang="en-US">
                <a:solidFill>
                  <a:schemeClr val="tx1">
                    <a:lumMod val="75000"/>
                    <a:lumOff val="25000"/>
                  </a:schemeClr>
                </a:solidFill>
              </a:rPr>
              <a:pPr>
                <a:spcAft>
                  <a:spcPts val="600"/>
                </a:spcAft>
              </a:pPr>
              <a:t>20</a:t>
            </a:fld>
            <a:endParaRPr lang="en-US">
              <a:solidFill>
                <a:schemeClr val="tx1">
                  <a:lumMod val="75000"/>
                  <a:lumOff val="25000"/>
                </a:schemeClr>
              </a:solidFill>
            </a:endParaRPr>
          </a:p>
        </p:txBody>
      </p:sp>
      <p:sp>
        <p:nvSpPr>
          <p:cNvPr id="12" name="Textfeld 11">
            <a:extLst>
              <a:ext uri="{FF2B5EF4-FFF2-40B4-BE49-F238E27FC236}">
                <a16:creationId xmlns:a16="http://schemas.microsoft.com/office/drawing/2014/main" id="{907B8E04-E90B-FF94-5DFE-3EE93482CB26}"/>
              </a:ext>
            </a:extLst>
          </p:cNvPr>
          <p:cNvSpPr txBox="1"/>
          <p:nvPr/>
        </p:nvSpPr>
        <p:spPr>
          <a:xfrm>
            <a:off x="5449031" y="251899"/>
            <a:ext cx="1680841" cy="440546"/>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-1 (Purple)</a:t>
            </a:r>
          </a:p>
          <a:p>
            <a:pPr>
              <a:lnSpc>
                <a:spcPct val="90000"/>
              </a:lnSpc>
              <a:spcAft>
                <a:spcPts val="600"/>
              </a:spcAft>
            </a:pPr>
            <a:endParaRPr lang="en-US" sz="1600">
              <a:cs typeface="Calibri"/>
            </a:endParaRPr>
          </a:p>
        </p:txBody>
      </p:sp>
      <p:sp>
        <p:nvSpPr>
          <p:cNvPr id="14" name="Textfeld 13">
            <a:extLst>
              <a:ext uri="{FF2B5EF4-FFF2-40B4-BE49-F238E27FC236}">
                <a16:creationId xmlns:a16="http://schemas.microsoft.com/office/drawing/2014/main" id="{889ACFDE-9CB1-2EB9-17E1-29817EB5CBAF}"/>
              </a:ext>
            </a:extLst>
          </p:cNvPr>
          <p:cNvSpPr txBox="1"/>
          <p:nvPr/>
        </p:nvSpPr>
        <p:spPr>
          <a:xfrm>
            <a:off x="5514883" y="2443824"/>
            <a:ext cx="2075952" cy="544028"/>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0 (</a:t>
            </a:r>
            <a:r>
              <a:rPr lang="en-US" sz="1600" err="1">
                <a:cs typeface="Calibri"/>
              </a:rPr>
              <a:t>Turqois</a:t>
            </a:r>
            <a:r>
              <a:rPr lang="en-US" sz="1600">
                <a:cs typeface="Calibri"/>
              </a:rPr>
              <a:t>)</a:t>
            </a:r>
            <a:endParaRPr lang="de-DE">
              <a:cs typeface="Calibri"/>
            </a:endParaRPr>
          </a:p>
        </p:txBody>
      </p:sp>
      <p:sp>
        <p:nvSpPr>
          <p:cNvPr id="16" name="Textfeld 15">
            <a:extLst>
              <a:ext uri="{FF2B5EF4-FFF2-40B4-BE49-F238E27FC236}">
                <a16:creationId xmlns:a16="http://schemas.microsoft.com/office/drawing/2014/main" id="{B7C6EA4A-E242-151D-4C3F-5A6B0FB0007F}"/>
              </a:ext>
            </a:extLst>
          </p:cNvPr>
          <p:cNvSpPr txBox="1"/>
          <p:nvPr/>
        </p:nvSpPr>
        <p:spPr>
          <a:xfrm>
            <a:off x="519549" y="4701603"/>
            <a:ext cx="1680841" cy="440546"/>
          </a:xfrm>
          <a:prstGeom prst="rect">
            <a:avLst/>
          </a:prstGeom>
        </p:spPr>
        <p:txBody>
          <a:bodyPr vert="horz" lIns="91440" tIns="45720" rIns="91440" bIns="45720" rtlCol="0" anchor="t">
            <a:noAutofit/>
          </a:bodyPr>
          <a:lstStyle/>
          <a:p>
            <a:pPr>
              <a:lnSpc>
                <a:spcPct val="90000"/>
              </a:lnSpc>
              <a:spcAft>
                <a:spcPts val="600"/>
              </a:spcAft>
            </a:pPr>
            <a:r>
              <a:rPr lang="en-US" sz="1600">
                <a:cs typeface="Calibri"/>
              </a:rPr>
              <a:t>Cluster 1 (Yellow)</a:t>
            </a:r>
          </a:p>
          <a:p>
            <a:pPr>
              <a:lnSpc>
                <a:spcPct val="90000"/>
              </a:lnSpc>
              <a:spcAft>
                <a:spcPts val="600"/>
              </a:spcAft>
            </a:pPr>
            <a:endParaRPr lang="en-US" sz="1600">
              <a:cs typeface="Calibri"/>
            </a:endParaRPr>
          </a:p>
        </p:txBody>
      </p:sp>
      <p:sp>
        <p:nvSpPr>
          <p:cNvPr id="18" name="Titel 1">
            <a:extLst>
              <a:ext uri="{FF2B5EF4-FFF2-40B4-BE49-F238E27FC236}">
                <a16:creationId xmlns:a16="http://schemas.microsoft.com/office/drawing/2014/main" id="{6214F389-0A9B-007B-FD07-E82591DBB2CE}"/>
              </a:ext>
            </a:extLst>
          </p:cNvPr>
          <p:cNvSpPr txBox="1">
            <a:spLocks/>
          </p:cNvSpPr>
          <p:nvPr/>
        </p:nvSpPr>
        <p:spPr>
          <a:xfrm>
            <a:off x="8017254" y="130328"/>
            <a:ext cx="3336545" cy="1657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DBSCAN</a:t>
            </a:r>
            <a:endParaRPr lang="de-DE"/>
          </a:p>
        </p:txBody>
      </p:sp>
    </p:spTree>
    <p:extLst>
      <p:ext uri="{BB962C8B-B14F-4D97-AF65-F5344CB8AC3E}">
        <p14:creationId xmlns:p14="http://schemas.microsoft.com/office/powerpoint/2010/main" val="741960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E5AD3BA-89E0-9F5C-2A62-F6ECB58DAF41}"/>
              </a:ext>
            </a:extLst>
          </p:cNvPr>
          <p:cNvSpPr>
            <a:spLocks noGrp="1"/>
          </p:cNvSpPr>
          <p:nvPr>
            <p:ph type="title"/>
          </p:nvPr>
        </p:nvSpPr>
        <p:spPr>
          <a:xfrm>
            <a:off x="686834" y="1153572"/>
            <a:ext cx="3200400" cy="4461163"/>
          </a:xfrm>
        </p:spPr>
        <p:txBody>
          <a:bodyPr>
            <a:normAutofit/>
          </a:bodyPr>
          <a:lstStyle/>
          <a:p>
            <a:r>
              <a:rPr lang="en-US">
                <a:solidFill>
                  <a:srgbClr val="FFFFFF"/>
                </a:solidFill>
              </a:rPr>
              <a:t>Final Thoughts &amp; Lessons Learned</a:t>
            </a:r>
          </a:p>
        </p:txBody>
      </p:sp>
      <p:sp>
        <p:nvSpPr>
          <p:cNvPr id="29"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8E4B591A-26D5-86E4-2DAA-4337D9E2D6A5}"/>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1500"/>
              <a:t>The "best" algorithm for this clustering would be </a:t>
            </a:r>
            <a:r>
              <a:rPr lang="en-US" sz="1500" err="1"/>
              <a:t>KMeans</a:t>
            </a:r>
            <a:r>
              <a:rPr lang="en-US" sz="1500"/>
              <a:t> or Agglomerative, although the cluster only broadly categorize the recipes. A distinct separation is not possible with these results.</a:t>
            </a:r>
            <a:endParaRPr lang="en-US" sz="1500">
              <a:cs typeface="Calibri" panose="020F0502020204030204"/>
            </a:endParaRPr>
          </a:p>
          <a:p>
            <a:r>
              <a:rPr lang="en-US" sz="1500">
                <a:cs typeface="Calibri" panose="020F0502020204030204"/>
              </a:rPr>
              <a:t>The recipes seemed to be very similar, even after removing a lot of </a:t>
            </a:r>
            <a:r>
              <a:rPr lang="en-US" sz="1500" err="1">
                <a:cs typeface="Calibri"/>
              </a:rPr>
              <a:t>stopwords</a:t>
            </a:r>
            <a:r>
              <a:rPr lang="en-US" sz="1500">
                <a:cs typeface="Calibri"/>
              </a:rPr>
              <a:t> and using different feature combinations, the cluster provide little to no information about separating recipes from another.</a:t>
            </a:r>
            <a:endParaRPr lang="en-US" sz="1500"/>
          </a:p>
          <a:p>
            <a:r>
              <a:rPr lang="en-US" sz="1500"/>
              <a:t>We faced difficulties in achieving optimal preprocessing and eliminating “unnecessary” words from the data.</a:t>
            </a:r>
            <a:endParaRPr lang="en-US" sz="1500">
              <a:cs typeface="Calibri"/>
            </a:endParaRPr>
          </a:p>
          <a:p>
            <a:r>
              <a:rPr lang="en-US" sz="1500"/>
              <a:t>The concept of “unnecessary” varies depending on the specific type of data we aimed to analyze. As an improvement, we could have used different preprocessing techniques for ingredients and steps.</a:t>
            </a:r>
            <a:endParaRPr lang="en-US" sz="1500">
              <a:cs typeface="Calibri"/>
            </a:endParaRPr>
          </a:p>
          <a:p>
            <a:r>
              <a:rPr lang="en-US" sz="1500"/>
              <a:t>The dataset was imbalanced, with a high frequency of measures, common ingredients and frequently used verbs.</a:t>
            </a:r>
            <a:endParaRPr lang="en-US" sz="1500">
              <a:cs typeface="Calibri"/>
            </a:endParaRPr>
          </a:p>
          <a:p>
            <a:r>
              <a:rPr lang="en-US" sz="1500" b="0" i="0">
                <a:effectLst/>
                <a:latin typeface="Calibri"/>
                <a:cs typeface="Calibri"/>
              </a:rPr>
              <a:t>A database/data management system for Tableau files would have been helpful. Collaboration on Tableau is challenging when the files are stored locally.</a:t>
            </a:r>
            <a:r>
              <a:rPr lang="en-US" sz="1500">
                <a:latin typeface="Calibri"/>
                <a:cs typeface="Calibri"/>
              </a:rPr>
              <a:t> </a:t>
            </a:r>
            <a:endParaRPr lang="en-US" sz="1500" b="0" i="0">
              <a:effectLst/>
              <a:latin typeface="Calibri"/>
              <a:cs typeface="Calibri"/>
            </a:endParaRPr>
          </a:p>
          <a:p>
            <a:r>
              <a:rPr lang="en-US" sz="1500" b="0" i="0">
                <a:effectLst/>
                <a:latin typeface="Calibri"/>
                <a:cs typeface="Calibri"/>
              </a:rPr>
              <a:t>The arrangement and customization of Tableau is not practical - visualization through code is more flexible.</a:t>
            </a:r>
          </a:p>
          <a:p>
            <a:r>
              <a:rPr lang="en-US" sz="1500" b="0" i="0">
                <a:effectLst/>
                <a:latin typeface="Calibri"/>
                <a:cs typeface="Calibri"/>
              </a:rPr>
              <a:t>The structure and pipeline with </a:t>
            </a:r>
            <a:r>
              <a:rPr lang="en-US" sz="1500" b="0" i="0" err="1">
                <a:effectLst/>
                <a:latin typeface="Calibri"/>
                <a:cs typeface="Calibri"/>
              </a:rPr>
              <a:t>MLFlow</a:t>
            </a:r>
            <a:r>
              <a:rPr lang="en-US" sz="1500" b="0" i="0">
                <a:effectLst/>
                <a:latin typeface="Calibri"/>
                <a:cs typeface="Calibri"/>
              </a:rPr>
              <a:t> is much more organized for managing multiple models compared to </a:t>
            </a:r>
            <a:r>
              <a:rPr lang="en-US" sz="1500" b="0" i="0" err="1">
                <a:effectLst/>
                <a:latin typeface="Calibri"/>
                <a:cs typeface="Calibri"/>
              </a:rPr>
              <a:t>Jupyter</a:t>
            </a:r>
            <a:r>
              <a:rPr lang="en-US" sz="1500" b="0" i="0">
                <a:effectLst/>
                <a:latin typeface="Calibri"/>
                <a:cs typeface="Calibri"/>
              </a:rPr>
              <a:t> Notebooks.</a:t>
            </a:r>
            <a:endParaRPr lang="en-US" sz="1500">
              <a:latin typeface="Calibri"/>
              <a:cs typeface="Calibri"/>
            </a:endParaRPr>
          </a:p>
        </p:txBody>
      </p:sp>
      <p:sp>
        <p:nvSpPr>
          <p:cNvPr id="5" name="Slide Number Placeholder 4">
            <a:extLst>
              <a:ext uri="{FF2B5EF4-FFF2-40B4-BE49-F238E27FC236}">
                <a16:creationId xmlns:a16="http://schemas.microsoft.com/office/drawing/2014/main" id="{BB2E57D7-0F9B-19E8-183B-57457CB2C41F}"/>
              </a:ext>
            </a:extLst>
          </p:cNvPr>
          <p:cNvSpPr>
            <a:spLocks noGrp="1"/>
          </p:cNvSpPr>
          <p:nvPr>
            <p:ph type="sldNum" sz="quarter" idx="12"/>
          </p:nvPr>
        </p:nvSpPr>
        <p:spPr>
          <a:xfrm>
            <a:off x="9541564" y="6356350"/>
            <a:ext cx="1812235" cy="365125"/>
          </a:xfrm>
        </p:spPr>
        <p:txBody>
          <a:bodyPr>
            <a:normAutofit/>
          </a:bodyPr>
          <a:lstStyle/>
          <a:p>
            <a:pPr>
              <a:spcAft>
                <a:spcPts val="600"/>
              </a:spcAft>
            </a:pPr>
            <a:fld id="{D94D3714-C452-470B-8948-E17A93AA6506}" type="slidenum">
              <a:rPr lang="en-US" smtClean="0"/>
              <a:pPr>
                <a:spcAft>
                  <a:spcPts val="600"/>
                </a:spcAft>
              </a:pPr>
              <a:t>21</a:t>
            </a:fld>
            <a:endParaRPr lang="en-US"/>
          </a:p>
        </p:txBody>
      </p:sp>
    </p:spTree>
    <p:extLst>
      <p:ext uri="{BB962C8B-B14F-4D97-AF65-F5344CB8AC3E}">
        <p14:creationId xmlns:p14="http://schemas.microsoft.com/office/powerpoint/2010/main" val="1618031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Grafik 8">
            <a:extLst>
              <a:ext uri="{FF2B5EF4-FFF2-40B4-BE49-F238E27FC236}">
                <a16:creationId xmlns:a16="http://schemas.microsoft.com/office/drawing/2014/main" id="{396EBEAC-F18A-5A55-541F-4CA8BB5D8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053" y="916325"/>
            <a:ext cx="4466937" cy="446693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8" name="Arc 17">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el 1">
            <a:extLst>
              <a:ext uri="{FF2B5EF4-FFF2-40B4-BE49-F238E27FC236}">
                <a16:creationId xmlns:a16="http://schemas.microsoft.com/office/drawing/2014/main" id="{8AD91AC0-9EEE-92F9-D903-311C155D834D}"/>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solidFill>
                  <a:schemeClr val="tx1"/>
                </a:solidFill>
                <a:latin typeface="+mj-lt"/>
                <a:ea typeface="+mj-ea"/>
                <a:cs typeface="+mj-cs"/>
              </a:rPr>
              <a:t>Objective</a:t>
            </a:r>
          </a:p>
        </p:txBody>
      </p:sp>
      <p:sp>
        <p:nvSpPr>
          <p:cNvPr id="3" name="Inhaltsplatzhalter 2">
            <a:extLst>
              <a:ext uri="{FF2B5EF4-FFF2-40B4-BE49-F238E27FC236}">
                <a16:creationId xmlns:a16="http://schemas.microsoft.com/office/drawing/2014/main" id="{CBBAFFA8-613E-6A50-1995-6E4B29168E59}"/>
              </a:ext>
            </a:extLst>
          </p:cNvPr>
          <p:cNvSpPr>
            <a:spLocks noGrp="1"/>
          </p:cNvSpPr>
          <p:nvPr>
            <p:ph idx="1"/>
          </p:nvPr>
        </p:nvSpPr>
        <p:spPr>
          <a:xfrm>
            <a:off x="838201" y="1984443"/>
            <a:ext cx="6753577" cy="4183113"/>
          </a:xfrm>
        </p:spPr>
        <p:txBody>
          <a:bodyPr vert="horz" lIns="91440" tIns="45720" rIns="91440" bIns="45720" rtlCol="0">
            <a:normAutofit/>
          </a:bodyPr>
          <a:lstStyle/>
          <a:p>
            <a:r>
              <a:rPr lang="en-US" sz="2400"/>
              <a:t>Analyze a provided file of 1000 recipes.</a:t>
            </a:r>
          </a:p>
          <a:p>
            <a:r>
              <a:rPr lang="en-US" sz="2400"/>
              <a:t>Preprocess the unstructured data and perform exploratory data analysis to gain insights into the dataset.</a:t>
            </a:r>
          </a:p>
          <a:p>
            <a:r>
              <a:rPr lang="en-US" sz="2400"/>
              <a:t>Build clusters using different algorithms, features and preprocessing steps.</a:t>
            </a:r>
          </a:p>
          <a:p>
            <a:r>
              <a:rPr lang="en-US" sz="2400"/>
              <a:t>Evaluate the outcomes of the clustering algorithms and draw meaningful conclusions.</a:t>
            </a:r>
          </a:p>
        </p:txBody>
      </p:sp>
      <p:sp>
        <p:nvSpPr>
          <p:cNvPr id="4" name="Foliennummernplatzhalter 3">
            <a:extLst>
              <a:ext uri="{FF2B5EF4-FFF2-40B4-BE49-F238E27FC236}">
                <a16:creationId xmlns:a16="http://schemas.microsoft.com/office/drawing/2014/main" id="{620BE037-B56D-206C-1461-01A74BC0A7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94D3714-C452-470B-8948-E17A93AA6506}" type="slidenum">
              <a:rPr lang="en-US" smtClean="0"/>
              <a:pPr>
                <a:spcAft>
                  <a:spcPts val="600"/>
                </a:spcAft>
              </a:pPr>
              <a:t>3</a:t>
            </a:fld>
            <a:endParaRPr lang="en-US"/>
          </a:p>
        </p:txBody>
      </p:sp>
    </p:spTree>
    <p:extLst>
      <p:ext uri="{BB962C8B-B14F-4D97-AF65-F5344CB8AC3E}">
        <p14:creationId xmlns:p14="http://schemas.microsoft.com/office/powerpoint/2010/main" val="2648233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58910B5-20EE-ADF2-4DCB-E1F17E689B9B}"/>
              </a:ext>
            </a:extLst>
          </p:cNvPr>
          <p:cNvSpPr>
            <a:spLocks noGrp="1"/>
          </p:cNvSpPr>
          <p:nvPr>
            <p:ph type="title"/>
          </p:nvPr>
        </p:nvSpPr>
        <p:spPr>
          <a:xfrm>
            <a:off x="838200" y="365125"/>
            <a:ext cx="10515600" cy="1325563"/>
          </a:xfrm>
        </p:spPr>
        <p:txBody>
          <a:bodyPr>
            <a:normAutofit/>
          </a:bodyPr>
          <a:lstStyle/>
          <a:p>
            <a:pPr algn="ctr"/>
            <a:r>
              <a:rPr lang="en-US"/>
              <a:t>Technical Set Up</a:t>
            </a:r>
          </a:p>
        </p:txBody>
      </p:sp>
      <p:sp>
        <p:nvSpPr>
          <p:cNvPr id="3" name="Slide Number Placeholder 2">
            <a:extLst>
              <a:ext uri="{FF2B5EF4-FFF2-40B4-BE49-F238E27FC236}">
                <a16:creationId xmlns:a16="http://schemas.microsoft.com/office/drawing/2014/main" id="{DFE80FD1-E430-317E-052C-4A8EB554E836}"/>
              </a:ext>
            </a:extLst>
          </p:cNvPr>
          <p:cNvSpPr>
            <a:spLocks noGrp="1"/>
          </p:cNvSpPr>
          <p:nvPr>
            <p:ph type="sldNum" sz="quarter" idx="12"/>
          </p:nvPr>
        </p:nvSpPr>
        <p:spPr/>
        <p:txBody>
          <a:bodyPr/>
          <a:lstStyle/>
          <a:p>
            <a:fld id="{D94D3714-C452-470B-8948-E17A93AA6506}" type="slidenum">
              <a:rPr lang="en-US" smtClean="0"/>
              <a:t>4</a:t>
            </a:fld>
            <a:endParaRPr lang="en-US"/>
          </a:p>
        </p:txBody>
      </p:sp>
      <p:grpSp>
        <p:nvGrpSpPr>
          <p:cNvPr id="15" name="Group 14">
            <a:extLst>
              <a:ext uri="{FF2B5EF4-FFF2-40B4-BE49-F238E27FC236}">
                <a16:creationId xmlns:a16="http://schemas.microsoft.com/office/drawing/2014/main" id="{51D5174A-3C88-128D-AFB4-352EDCAF117F}"/>
              </a:ext>
            </a:extLst>
          </p:cNvPr>
          <p:cNvGrpSpPr/>
          <p:nvPr/>
        </p:nvGrpSpPr>
        <p:grpSpPr>
          <a:xfrm>
            <a:off x="8996196" y="1690688"/>
            <a:ext cx="2357604" cy="1796325"/>
            <a:chOff x="5814361" y="2774019"/>
            <a:chExt cx="2357604" cy="1796325"/>
          </a:xfrm>
        </p:grpSpPr>
        <p:pic>
          <p:nvPicPr>
            <p:cNvPr id="4" name="Picture 2" descr="Introduzione a Google Cloud Storage [GCP] - ItalianCoders">
              <a:extLst>
                <a:ext uri="{FF2B5EF4-FFF2-40B4-BE49-F238E27FC236}">
                  <a16:creationId xmlns:a16="http://schemas.microsoft.com/office/drawing/2014/main" id="{6861BFDF-C970-CD8B-1A92-0EB75765A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6814"/>
            <a:stretch/>
          </p:blipFill>
          <p:spPr bwMode="auto">
            <a:xfrm>
              <a:off x="5814361" y="2774019"/>
              <a:ext cx="2357604" cy="10576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A9435E-9861-F8A4-2FC2-A6216ACCC349}"/>
                </a:ext>
              </a:extLst>
            </p:cNvPr>
            <p:cNvSpPr txBox="1"/>
            <p:nvPr/>
          </p:nvSpPr>
          <p:spPr>
            <a:xfrm>
              <a:off x="5814361" y="3831680"/>
              <a:ext cx="2355074" cy="738664"/>
            </a:xfrm>
            <a:prstGeom prst="rect">
              <a:avLst/>
            </a:prstGeom>
            <a:noFill/>
          </p:spPr>
          <p:txBody>
            <a:bodyPr wrap="square" rtlCol="0">
              <a:spAutoFit/>
            </a:bodyPr>
            <a:lstStyle/>
            <a:p>
              <a:pPr algn="ctr"/>
              <a:r>
                <a:rPr lang="de-DE"/>
                <a:t>GCP </a:t>
              </a:r>
              <a:r>
                <a:rPr lang="de-DE" err="1"/>
                <a:t>Bucket</a:t>
              </a:r>
              <a:endParaRPr lang="de-DE"/>
            </a:p>
            <a:p>
              <a:pPr algn="ctr"/>
              <a:r>
                <a:rPr lang="de-DE" sz="1200"/>
                <a:t>Stores </a:t>
              </a:r>
              <a:r>
                <a:rPr lang="de-DE" sz="1200" err="1"/>
                <a:t>trained</a:t>
              </a:r>
              <a:r>
                <a:rPr lang="de-DE" sz="1200"/>
                <a:t> </a:t>
              </a:r>
              <a:r>
                <a:rPr lang="de-DE" sz="1200" err="1"/>
                <a:t>models</a:t>
              </a:r>
              <a:r>
                <a:rPr lang="de-DE" sz="1200"/>
                <a:t> and </a:t>
              </a:r>
              <a:r>
                <a:rPr lang="de-DE" sz="1200" err="1"/>
                <a:t>their</a:t>
              </a:r>
              <a:r>
                <a:rPr lang="de-DE" sz="1200"/>
                <a:t> </a:t>
              </a:r>
              <a:r>
                <a:rPr lang="de-DE" sz="1200" err="1"/>
                <a:t>artifacts</a:t>
              </a:r>
              <a:endParaRPr lang="de-DE" sz="1200"/>
            </a:p>
          </p:txBody>
        </p:sp>
      </p:grpSp>
      <p:cxnSp>
        <p:nvCxnSpPr>
          <p:cNvPr id="21" name="Straight Arrow Connector 20">
            <a:extLst>
              <a:ext uri="{FF2B5EF4-FFF2-40B4-BE49-F238E27FC236}">
                <a16:creationId xmlns:a16="http://schemas.microsoft.com/office/drawing/2014/main" id="{74D49B15-2A74-6046-BE59-846379F5C428}"/>
              </a:ext>
            </a:extLst>
          </p:cNvPr>
          <p:cNvCxnSpPr>
            <a:cxnSpLocks/>
          </p:cNvCxnSpPr>
          <p:nvPr/>
        </p:nvCxnSpPr>
        <p:spPr>
          <a:xfrm>
            <a:off x="7255990" y="2474132"/>
            <a:ext cx="1960373" cy="0"/>
          </a:xfrm>
          <a:prstGeom prst="straightConnector1">
            <a:avLst/>
          </a:prstGeom>
          <a:ln w="571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D100098-430E-3E5D-CC95-CF98B1C17E98}"/>
              </a:ext>
            </a:extLst>
          </p:cNvPr>
          <p:cNvGrpSpPr/>
          <p:nvPr/>
        </p:nvGrpSpPr>
        <p:grpSpPr>
          <a:xfrm>
            <a:off x="4735566" y="1995351"/>
            <a:ext cx="2828672" cy="1956591"/>
            <a:chOff x="2149285" y="2533654"/>
            <a:chExt cx="2828672" cy="1956591"/>
          </a:xfrm>
        </p:grpSpPr>
        <p:pic>
          <p:nvPicPr>
            <p:cNvPr id="2052" name="Picture 4" descr="MLflow eine Plattform für den Machine Learning Lifecycle">
              <a:extLst>
                <a:ext uri="{FF2B5EF4-FFF2-40B4-BE49-F238E27FC236}">
                  <a16:creationId xmlns:a16="http://schemas.microsoft.com/office/drawing/2014/main" id="{D01482C4-38BF-3CEE-3163-133D65984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974" y="2533654"/>
              <a:ext cx="1915126" cy="9575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2B39465-91E2-D174-63CB-78AD3C406061}"/>
                </a:ext>
              </a:extLst>
            </p:cNvPr>
            <p:cNvSpPr txBox="1"/>
            <p:nvPr/>
          </p:nvSpPr>
          <p:spPr>
            <a:xfrm>
              <a:off x="2149285" y="3289916"/>
              <a:ext cx="2828672" cy="1200329"/>
            </a:xfrm>
            <a:prstGeom prst="rect">
              <a:avLst/>
            </a:prstGeom>
            <a:noFill/>
          </p:spPr>
          <p:txBody>
            <a:bodyPr wrap="square" rtlCol="0">
              <a:spAutoFit/>
            </a:bodyPr>
            <a:lstStyle/>
            <a:p>
              <a:pPr algn="ctr"/>
              <a:r>
                <a:rPr lang="de-DE" err="1"/>
                <a:t>Local</a:t>
              </a:r>
              <a:r>
                <a:rPr lang="de-DE"/>
                <a:t> </a:t>
              </a:r>
              <a:r>
                <a:rPr lang="de-DE" err="1"/>
                <a:t>Mlflow</a:t>
              </a:r>
              <a:r>
                <a:rPr lang="de-DE"/>
                <a:t> Server</a:t>
              </a:r>
            </a:p>
            <a:p>
              <a:pPr algn="ctr"/>
              <a:r>
                <a:rPr lang="de-DE" sz="1200"/>
                <a:t>Tracks, </a:t>
              </a:r>
              <a:r>
                <a:rPr lang="de-DE" sz="1200" err="1"/>
                <a:t>visualizes</a:t>
              </a:r>
              <a:r>
                <a:rPr lang="de-DE" sz="1200"/>
                <a:t>, </a:t>
              </a:r>
              <a:r>
                <a:rPr lang="de-DE" sz="1200" err="1"/>
                <a:t>scores</a:t>
              </a:r>
              <a:r>
                <a:rPr lang="de-DE" sz="1200"/>
                <a:t> and </a:t>
              </a:r>
              <a:r>
                <a:rPr lang="de-DE" sz="1200" err="1"/>
                <a:t>compares</a:t>
              </a:r>
              <a:r>
                <a:rPr lang="de-DE" sz="1200"/>
                <a:t> </a:t>
              </a:r>
              <a:r>
                <a:rPr lang="de-DE" sz="1200" err="1"/>
                <a:t>trained</a:t>
              </a:r>
              <a:r>
                <a:rPr lang="de-DE" sz="1200"/>
                <a:t> </a:t>
              </a:r>
              <a:r>
                <a:rPr lang="de-DE" sz="1200" err="1"/>
                <a:t>models</a:t>
              </a:r>
              <a:r>
                <a:rPr lang="de-DE" sz="1200"/>
                <a:t>, </a:t>
              </a:r>
              <a:r>
                <a:rPr lang="de-DE" sz="1200" err="1"/>
                <a:t>params</a:t>
              </a:r>
              <a:r>
                <a:rPr lang="de-DE" sz="1200"/>
                <a:t>, </a:t>
              </a:r>
              <a:r>
                <a:rPr lang="de-DE" sz="1200" err="1"/>
                <a:t>artifacts</a:t>
              </a:r>
              <a:r>
                <a:rPr lang="de-DE" sz="1200"/>
                <a:t>, tags, etc.</a:t>
              </a:r>
            </a:p>
            <a:p>
              <a:pPr algn="ctr"/>
              <a:endParaRPr lang="de-DE"/>
            </a:p>
          </p:txBody>
        </p:sp>
      </p:grpSp>
      <p:grpSp>
        <p:nvGrpSpPr>
          <p:cNvPr id="30" name="Group 29">
            <a:extLst>
              <a:ext uri="{FF2B5EF4-FFF2-40B4-BE49-F238E27FC236}">
                <a16:creationId xmlns:a16="http://schemas.microsoft.com/office/drawing/2014/main" id="{8270F6F4-19C1-FEBE-2626-D3D0F01401B7}"/>
              </a:ext>
            </a:extLst>
          </p:cNvPr>
          <p:cNvGrpSpPr/>
          <p:nvPr/>
        </p:nvGrpSpPr>
        <p:grpSpPr>
          <a:xfrm>
            <a:off x="507794" y="1902900"/>
            <a:ext cx="3245248" cy="2088416"/>
            <a:chOff x="491293" y="2140525"/>
            <a:chExt cx="3245248" cy="2088416"/>
          </a:xfrm>
        </p:grpSpPr>
        <p:pic>
          <p:nvPicPr>
            <p:cNvPr id="2050" name="Picture 2" descr="python&quot; Icon - Download for free – Iconduck">
              <a:extLst>
                <a:ext uri="{FF2B5EF4-FFF2-40B4-BE49-F238E27FC236}">
                  <a16:creationId xmlns:a16="http://schemas.microsoft.com/office/drawing/2014/main" id="{DB8B175F-CF93-15A1-AA46-E7511BE65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873" y="2140525"/>
              <a:ext cx="888087" cy="88808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FBED452-CFAA-1A2E-68A5-109C6CF3827C}"/>
                </a:ext>
              </a:extLst>
            </p:cNvPr>
            <p:cNvSpPr txBox="1"/>
            <p:nvPr/>
          </p:nvSpPr>
          <p:spPr>
            <a:xfrm>
              <a:off x="491293" y="3028612"/>
              <a:ext cx="3245248" cy="1200329"/>
            </a:xfrm>
            <a:prstGeom prst="rect">
              <a:avLst/>
            </a:prstGeom>
            <a:noFill/>
          </p:spPr>
          <p:txBody>
            <a:bodyPr wrap="square" rtlCol="0">
              <a:spAutoFit/>
            </a:bodyPr>
            <a:lstStyle/>
            <a:p>
              <a:pPr algn="ctr"/>
              <a:r>
                <a:rPr lang="de-DE"/>
                <a:t>Virtual Python Environment</a:t>
              </a:r>
            </a:p>
            <a:p>
              <a:pPr algn="ctr"/>
              <a:r>
                <a:rPr lang="de-DE" sz="1200" err="1"/>
                <a:t>For</a:t>
              </a:r>
              <a:r>
                <a:rPr lang="de-DE" sz="1200"/>
                <a:t> </a:t>
              </a:r>
              <a:r>
                <a:rPr lang="de-DE" sz="1200" err="1"/>
                <a:t>exploration</a:t>
              </a:r>
              <a:r>
                <a:rPr lang="de-DE" sz="1200"/>
                <a:t>, </a:t>
              </a:r>
              <a:r>
                <a:rPr lang="de-DE" sz="1200" err="1"/>
                <a:t>preprocessing</a:t>
              </a:r>
              <a:r>
                <a:rPr lang="de-DE" sz="1200"/>
                <a:t>, </a:t>
              </a:r>
              <a:r>
                <a:rPr lang="de-DE" sz="1200" err="1"/>
                <a:t>modell</a:t>
              </a:r>
              <a:r>
                <a:rPr lang="de-DE" sz="1200"/>
                <a:t> </a:t>
              </a:r>
              <a:r>
                <a:rPr lang="de-DE" sz="1200" err="1"/>
                <a:t>training</a:t>
              </a:r>
              <a:r>
                <a:rPr lang="de-DE" sz="1200"/>
                <a:t>, etc. </a:t>
              </a:r>
              <a:r>
                <a:rPr lang="de-DE" sz="1200" err="1"/>
                <a:t>with</a:t>
              </a:r>
              <a:r>
                <a:rPr lang="de-DE" sz="1200"/>
                <a:t> </a:t>
              </a:r>
              <a:r>
                <a:rPr lang="de-DE" sz="1200" err="1"/>
                <a:t>fixed</a:t>
              </a:r>
              <a:r>
                <a:rPr lang="de-DE" sz="1200"/>
                <a:t> </a:t>
              </a:r>
              <a:r>
                <a:rPr lang="de-DE" sz="1200" err="1"/>
                <a:t>package</a:t>
              </a:r>
              <a:r>
                <a:rPr lang="de-DE" sz="1200"/>
                <a:t> </a:t>
              </a:r>
              <a:r>
                <a:rPr lang="de-DE" sz="1200" err="1"/>
                <a:t>versions</a:t>
              </a:r>
              <a:r>
                <a:rPr lang="de-DE" sz="1200"/>
                <a:t> </a:t>
              </a:r>
              <a:r>
                <a:rPr lang="de-DE" sz="1200" err="1"/>
                <a:t>to</a:t>
              </a:r>
              <a:r>
                <a:rPr lang="de-DE" sz="1200"/>
                <a:t> </a:t>
              </a:r>
              <a:r>
                <a:rPr lang="de-DE" sz="1200" err="1"/>
                <a:t>ensure</a:t>
              </a:r>
              <a:r>
                <a:rPr lang="de-DE" sz="1200"/>
                <a:t> </a:t>
              </a:r>
              <a:r>
                <a:rPr lang="de-DE" sz="1200" err="1"/>
                <a:t>compatibility</a:t>
              </a:r>
              <a:endParaRPr lang="de-DE" sz="1200"/>
            </a:p>
            <a:p>
              <a:pPr algn="ctr"/>
              <a:endParaRPr lang="de-DE"/>
            </a:p>
          </p:txBody>
        </p:sp>
      </p:grpSp>
      <p:grpSp>
        <p:nvGrpSpPr>
          <p:cNvPr id="40" name="Group 39">
            <a:extLst>
              <a:ext uri="{FF2B5EF4-FFF2-40B4-BE49-F238E27FC236}">
                <a16:creationId xmlns:a16="http://schemas.microsoft.com/office/drawing/2014/main" id="{EF52F3BA-4456-1E56-E796-B8BE91197590}"/>
              </a:ext>
            </a:extLst>
          </p:cNvPr>
          <p:cNvGrpSpPr/>
          <p:nvPr/>
        </p:nvGrpSpPr>
        <p:grpSpPr>
          <a:xfrm>
            <a:off x="3828775" y="4406748"/>
            <a:ext cx="2828672" cy="2112071"/>
            <a:chOff x="4735566" y="4390429"/>
            <a:chExt cx="2828672" cy="2112071"/>
          </a:xfrm>
        </p:grpSpPr>
        <p:pic>
          <p:nvPicPr>
            <p:cNvPr id="2054" name="Picture 6" descr="Github-Logo, Git-Hub-Symbol mit Text auf weißem Hintergrund 16833880 Vektor  Kunst bei Vecteezy">
              <a:extLst>
                <a:ext uri="{FF2B5EF4-FFF2-40B4-BE49-F238E27FC236}">
                  <a16:creationId xmlns:a16="http://schemas.microsoft.com/office/drawing/2014/main" id="{74B0B626-29C5-BAD7-03E5-C40379C20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6936" y="4390429"/>
              <a:ext cx="2587511" cy="129375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7A5C46E-9E63-A211-2351-8651105952C7}"/>
                </a:ext>
              </a:extLst>
            </p:cNvPr>
            <p:cNvSpPr txBox="1"/>
            <p:nvPr/>
          </p:nvSpPr>
          <p:spPr>
            <a:xfrm>
              <a:off x="4735566" y="5486837"/>
              <a:ext cx="2828672" cy="1015663"/>
            </a:xfrm>
            <a:prstGeom prst="rect">
              <a:avLst/>
            </a:prstGeom>
            <a:noFill/>
          </p:spPr>
          <p:txBody>
            <a:bodyPr wrap="square" rtlCol="0">
              <a:spAutoFit/>
            </a:bodyPr>
            <a:lstStyle/>
            <a:p>
              <a:pPr algn="ctr"/>
              <a:r>
                <a:rPr lang="de-DE"/>
                <a:t>GitHub Repository</a:t>
              </a:r>
            </a:p>
            <a:p>
              <a:pPr algn="ctr"/>
              <a:r>
                <a:rPr lang="de-DE" sz="1200" err="1"/>
                <a:t>For</a:t>
              </a:r>
              <a:r>
                <a:rPr lang="de-DE" sz="1200"/>
                <a:t> </a:t>
              </a:r>
              <a:r>
                <a:rPr lang="de-DE" sz="1200" err="1"/>
                <a:t>collaboration</a:t>
              </a:r>
              <a:r>
                <a:rPr lang="de-DE" sz="1200"/>
                <a:t> on </a:t>
              </a:r>
              <a:r>
                <a:rPr lang="de-DE" sz="1200" err="1"/>
                <a:t>py-scripts</a:t>
              </a:r>
              <a:r>
                <a:rPr lang="de-DE" sz="1200"/>
                <a:t>, </a:t>
              </a:r>
              <a:r>
                <a:rPr lang="de-DE" sz="1200" err="1"/>
                <a:t>notebooks</a:t>
              </a:r>
              <a:r>
                <a:rPr lang="de-DE" sz="1200"/>
                <a:t>, README, etc. and </a:t>
              </a:r>
              <a:r>
                <a:rPr lang="de-DE" sz="1200" err="1"/>
                <a:t>data</a:t>
              </a:r>
              <a:r>
                <a:rPr lang="de-DE" sz="1200"/>
                <a:t> </a:t>
              </a:r>
              <a:r>
                <a:rPr lang="de-DE" sz="1200" err="1"/>
                <a:t>storage</a:t>
              </a:r>
              <a:r>
                <a:rPr lang="de-DE" sz="1200"/>
                <a:t>, </a:t>
              </a:r>
              <a:r>
                <a:rPr lang="de-DE" sz="1200" err="1"/>
                <a:t>mlflow.db</a:t>
              </a:r>
              <a:endParaRPr lang="de-DE" sz="1200"/>
            </a:p>
            <a:p>
              <a:pPr algn="ctr"/>
              <a:endParaRPr lang="de-DE"/>
            </a:p>
          </p:txBody>
        </p:sp>
      </p:grpSp>
      <p:cxnSp>
        <p:nvCxnSpPr>
          <p:cNvPr id="33" name="Straight Arrow Connector 32">
            <a:extLst>
              <a:ext uri="{FF2B5EF4-FFF2-40B4-BE49-F238E27FC236}">
                <a16:creationId xmlns:a16="http://schemas.microsoft.com/office/drawing/2014/main" id="{7EAB8737-5BEE-FE1C-FF2B-1C76AD819F82}"/>
              </a:ext>
            </a:extLst>
          </p:cNvPr>
          <p:cNvCxnSpPr>
            <a:cxnSpLocks/>
          </p:cNvCxnSpPr>
          <p:nvPr/>
        </p:nvCxnSpPr>
        <p:spPr>
          <a:xfrm>
            <a:off x="2931832" y="2474132"/>
            <a:ext cx="1960373" cy="0"/>
          </a:xfrm>
          <a:prstGeom prst="straightConnector1">
            <a:avLst/>
          </a:prstGeom>
          <a:ln w="571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2D1DAB-550C-9EAC-6271-2FE3FDE86E35}"/>
              </a:ext>
            </a:extLst>
          </p:cNvPr>
          <p:cNvCxnSpPr>
            <a:cxnSpLocks/>
          </p:cNvCxnSpPr>
          <p:nvPr/>
        </p:nvCxnSpPr>
        <p:spPr>
          <a:xfrm>
            <a:off x="2709372" y="3868757"/>
            <a:ext cx="990785" cy="1168349"/>
          </a:xfrm>
          <a:prstGeom prst="straightConnector1">
            <a:avLst/>
          </a:prstGeom>
          <a:ln w="571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B75F913-CBE6-9B0E-335A-0686F8763CF9}"/>
              </a:ext>
            </a:extLst>
          </p:cNvPr>
          <p:cNvCxnSpPr>
            <a:cxnSpLocks/>
          </p:cNvCxnSpPr>
          <p:nvPr/>
        </p:nvCxnSpPr>
        <p:spPr>
          <a:xfrm flipH="1">
            <a:off x="5512714" y="3602369"/>
            <a:ext cx="649938" cy="850562"/>
          </a:xfrm>
          <a:prstGeom prst="straightConnector1">
            <a:avLst/>
          </a:prstGeom>
          <a:ln w="571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C61DD3A4-6A75-30F6-E603-C585625AA51F}"/>
              </a:ext>
            </a:extLst>
          </p:cNvPr>
          <p:cNvGrpSpPr/>
          <p:nvPr/>
        </p:nvGrpSpPr>
        <p:grpSpPr>
          <a:xfrm>
            <a:off x="8655741" y="4495483"/>
            <a:ext cx="2828672" cy="1620520"/>
            <a:chOff x="8704121" y="4132401"/>
            <a:chExt cx="2828672" cy="1620520"/>
          </a:xfrm>
        </p:grpSpPr>
        <p:pic>
          <p:nvPicPr>
            <p:cNvPr id="2056" name="Picture 8" descr="Tableau Logo, symbol, meaning, history, PNG, brand">
              <a:extLst>
                <a:ext uri="{FF2B5EF4-FFF2-40B4-BE49-F238E27FC236}">
                  <a16:creationId xmlns:a16="http://schemas.microsoft.com/office/drawing/2014/main" id="{F909978A-F7C1-03A5-32B5-B1A70D2971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5572" y="4132401"/>
              <a:ext cx="1925771" cy="10832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38CA6E38-9F4C-4D96-7F3C-9468BCC27E0C}"/>
                </a:ext>
              </a:extLst>
            </p:cNvPr>
            <p:cNvSpPr txBox="1"/>
            <p:nvPr/>
          </p:nvSpPr>
          <p:spPr>
            <a:xfrm>
              <a:off x="8704121" y="4921924"/>
              <a:ext cx="2828672" cy="830997"/>
            </a:xfrm>
            <a:prstGeom prst="rect">
              <a:avLst/>
            </a:prstGeom>
            <a:noFill/>
          </p:spPr>
          <p:txBody>
            <a:bodyPr wrap="square" lIns="91440" tIns="45720" rIns="91440" bIns="45720" rtlCol="0" anchor="t">
              <a:spAutoFit/>
            </a:bodyPr>
            <a:lstStyle/>
            <a:p>
              <a:pPr algn="ctr"/>
              <a:r>
                <a:rPr lang="de-DE"/>
                <a:t>Tableau Desktop</a:t>
              </a:r>
            </a:p>
            <a:p>
              <a:pPr algn="ctr"/>
              <a:r>
                <a:rPr lang="de-DE" sz="1200" err="1"/>
                <a:t>For</a:t>
              </a:r>
              <a:r>
                <a:rPr lang="de-DE" sz="1200"/>
                <a:t> </a:t>
              </a:r>
              <a:r>
                <a:rPr lang="de-DE" sz="1200" err="1"/>
                <a:t>visualizations</a:t>
              </a:r>
              <a:endParaRPr lang="de-DE" sz="1200"/>
            </a:p>
            <a:p>
              <a:pPr algn="ctr"/>
              <a:endParaRPr lang="de-DE"/>
            </a:p>
          </p:txBody>
        </p:sp>
      </p:grpSp>
      <p:cxnSp>
        <p:nvCxnSpPr>
          <p:cNvPr id="42" name="Straight Arrow Connector 41">
            <a:extLst>
              <a:ext uri="{FF2B5EF4-FFF2-40B4-BE49-F238E27FC236}">
                <a16:creationId xmlns:a16="http://schemas.microsoft.com/office/drawing/2014/main" id="{5DD63CA5-AB31-AFFF-6E54-4A5CC888CAE0}"/>
              </a:ext>
            </a:extLst>
          </p:cNvPr>
          <p:cNvCxnSpPr>
            <a:cxnSpLocks/>
          </p:cNvCxnSpPr>
          <p:nvPr/>
        </p:nvCxnSpPr>
        <p:spPr>
          <a:xfrm>
            <a:off x="6755088" y="5037106"/>
            <a:ext cx="1960373" cy="0"/>
          </a:xfrm>
          <a:prstGeom prst="straightConnector1">
            <a:avLst/>
          </a:prstGeom>
          <a:ln w="571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58910B5-20EE-ADF2-4DCB-E1F17E689B9B}"/>
              </a:ext>
            </a:extLst>
          </p:cNvPr>
          <p:cNvSpPr>
            <a:spLocks noGrp="1"/>
          </p:cNvSpPr>
          <p:nvPr>
            <p:ph type="title"/>
          </p:nvPr>
        </p:nvSpPr>
        <p:spPr>
          <a:xfrm>
            <a:off x="838200" y="365125"/>
            <a:ext cx="10515600" cy="1325563"/>
          </a:xfrm>
        </p:spPr>
        <p:txBody>
          <a:bodyPr>
            <a:normAutofit/>
          </a:bodyPr>
          <a:lstStyle/>
          <a:p>
            <a:pPr algn="ctr"/>
            <a:r>
              <a:rPr lang="en-US"/>
              <a:t>Pipeline Structure</a:t>
            </a:r>
          </a:p>
        </p:txBody>
      </p:sp>
      <p:sp>
        <p:nvSpPr>
          <p:cNvPr id="3" name="Slide Number Placeholder 2">
            <a:extLst>
              <a:ext uri="{FF2B5EF4-FFF2-40B4-BE49-F238E27FC236}">
                <a16:creationId xmlns:a16="http://schemas.microsoft.com/office/drawing/2014/main" id="{DFE80FD1-E430-317E-052C-4A8EB554E836}"/>
              </a:ext>
            </a:extLst>
          </p:cNvPr>
          <p:cNvSpPr>
            <a:spLocks noGrp="1"/>
          </p:cNvSpPr>
          <p:nvPr>
            <p:ph type="sldNum" sz="quarter" idx="12"/>
          </p:nvPr>
        </p:nvSpPr>
        <p:spPr/>
        <p:txBody>
          <a:bodyPr/>
          <a:lstStyle/>
          <a:p>
            <a:fld id="{D94D3714-C452-470B-8948-E17A93AA6506}" type="slidenum">
              <a:rPr lang="en-US" smtClean="0"/>
              <a:t>5</a:t>
            </a:fld>
            <a:endParaRPr lang="en-US"/>
          </a:p>
        </p:txBody>
      </p:sp>
      <p:sp>
        <p:nvSpPr>
          <p:cNvPr id="8" name="TextBox 7">
            <a:extLst>
              <a:ext uri="{FF2B5EF4-FFF2-40B4-BE49-F238E27FC236}">
                <a16:creationId xmlns:a16="http://schemas.microsoft.com/office/drawing/2014/main" id="{2DD5AEC4-E28D-2AD6-C75E-56570E80F335}"/>
              </a:ext>
            </a:extLst>
          </p:cNvPr>
          <p:cNvSpPr txBox="1"/>
          <p:nvPr/>
        </p:nvSpPr>
        <p:spPr>
          <a:xfrm>
            <a:off x="1082488" y="4545106"/>
            <a:ext cx="1425388" cy="416859"/>
          </a:xfrm>
          <a:prstGeom prst="rect">
            <a:avLst/>
          </a:prstGeom>
          <a:noFill/>
        </p:spPr>
        <p:txBody>
          <a:bodyPr wrap="square" rtlCol="0">
            <a:spAutoFit/>
          </a:bodyPr>
          <a:lstStyle/>
          <a:p>
            <a:endParaRPr lang="de-DE"/>
          </a:p>
        </p:txBody>
      </p:sp>
      <p:grpSp>
        <p:nvGrpSpPr>
          <p:cNvPr id="12" name="Group 11">
            <a:extLst>
              <a:ext uri="{FF2B5EF4-FFF2-40B4-BE49-F238E27FC236}">
                <a16:creationId xmlns:a16="http://schemas.microsoft.com/office/drawing/2014/main" id="{F2D88B0A-15E8-50CF-EFF0-C1DEE1B1AF18}"/>
              </a:ext>
            </a:extLst>
          </p:cNvPr>
          <p:cNvGrpSpPr/>
          <p:nvPr/>
        </p:nvGrpSpPr>
        <p:grpSpPr>
          <a:xfrm>
            <a:off x="281636" y="2443940"/>
            <a:ext cx="1648852" cy="1648852"/>
            <a:chOff x="777350" y="2055813"/>
            <a:chExt cx="1648852" cy="1648852"/>
          </a:xfrm>
        </p:grpSpPr>
        <p:pic>
          <p:nvPicPr>
            <p:cNvPr id="6" name="Graphic 5" descr="Paper outline">
              <a:extLst>
                <a:ext uri="{FF2B5EF4-FFF2-40B4-BE49-F238E27FC236}">
                  <a16:creationId xmlns:a16="http://schemas.microsoft.com/office/drawing/2014/main" id="{6AE354F9-CA13-A293-3F2F-0FA8DEA0A1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7350" y="2055813"/>
              <a:ext cx="1648852" cy="1648852"/>
            </a:xfrm>
            <a:prstGeom prst="rect">
              <a:avLst/>
            </a:prstGeom>
          </p:spPr>
        </p:pic>
        <p:sp>
          <p:nvSpPr>
            <p:cNvPr id="11" name="TextBox 10">
              <a:extLst>
                <a:ext uri="{FF2B5EF4-FFF2-40B4-BE49-F238E27FC236}">
                  <a16:creationId xmlns:a16="http://schemas.microsoft.com/office/drawing/2014/main" id="{B3E5F165-FB77-D329-5B41-B8626F9B99B7}"/>
                </a:ext>
              </a:extLst>
            </p:cNvPr>
            <p:cNvSpPr txBox="1"/>
            <p:nvPr/>
          </p:nvSpPr>
          <p:spPr>
            <a:xfrm>
              <a:off x="1082489" y="3200521"/>
              <a:ext cx="1035424" cy="307777"/>
            </a:xfrm>
            <a:prstGeom prst="rect">
              <a:avLst/>
            </a:prstGeom>
            <a:noFill/>
          </p:spPr>
          <p:txBody>
            <a:bodyPr wrap="square" rtlCol="0">
              <a:spAutoFit/>
            </a:bodyPr>
            <a:lstStyle/>
            <a:p>
              <a:r>
                <a:rPr lang="de-DE" sz="1400"/>
                <a:t>Recipes.csv</a:t>
              </a:r>
            </a:p>
          </p:txBody>
        </p:sp>
        <p:pic>
          <p:nvPicPr>
            <p:cNvPr id="3074" name="Picture 2">
              <a:extLst>
                <a:ext uri="{FF2B5EF4-FFF2-40B4-BE49-F238E27FC236}">
                  <a16:creationId xmlns:a16="http://schemas.microsoft.com/office/drawing/2014/main" id="{D77547D3-A623-0E84-5565-E18A649E5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37" y="2289321"/>
              <a:ext cx="331055"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C633889A-1802-3D4D-6C63-96FD89DF54D4}"/>
              </a:ext>
            </a:extLst>
          </p:cNvPr>
          <p:cNvGrpSpPr/>
          <p:nvPr/>
        </p:nvGrpSpPr>
        <p:grpSpPr>
          <a:xfrm>
            <a:off x="2079994" y="2709200"/>
            <a:ext cx="2728181" cy="1118484"/>
            <a:chOff x="1751721" y="2734128"/>
            <a:chExt cx="2728181" cy="1118484"/>
          </a:xfrm>
        </p:grpSpPr>
        <p:sp>
          <p:nvSpPr>
            <p:cNvPr id="19" name="TextBox 18">
              <a:extLst>
                <a:ext uri="{FF2B5EF4-FFF2-40B4-BE49-F238E27FC236}">
                  <a16:creationId xmlns:a16="http://schemas.microsoft.com/office/drawing/2014/main" id="{53B8FAB4-3E74-8584-80BF-72E464D35B99}"/>
                </a:ext>
              </a:extLst>
            </p:cNvPr>
            <p:cNvSpPr txBox="1"/>
            <p:nvPr/>
          </p:nvSpPr>
          <p:spPr>
            <a:xfrm>
              <a:off x="1987320" y="3544835"/>
              <a:ext cx="1922771" cy="307777"/>
            </a:xfrm>
            <a:prstGeom prst="rect">
              <a:avLst/>
            </a:prstGeom>
            <a:noFill/>
          </p:spPr>
          <p:txBody>
            <a:bodyPr wrap="square" rtlCol="0">
              <a:spAutoFit/>
            </a:bodyPr>
            <a:lstStyle/>
            <a:p>
              <a:r>
                <a:rPr lang="de-DE" sz="1400"/>
                <a:t>run_preprocessing.py</a:t>
              </a:r>
            </a:p>
          </p:txBody>
        </p:sp>
        <p:grpSp>
          <p:nvGrpSpPr>
            <p:cNvPr id="26" name="Group 25">
              <a:extLst>
                <a:ext uri="{FF2B5EF4-FFF2-40B4-BE49-F238E27FC236}">
                  <a16:creationId xmlns:a16="http://schemas.microsoft.com/office/drawing/2014/main" id="{9542EF55-6439-DB31-BCD3-EB39449E1010}"/>
                </a:ext>
              </a:extLst>
            </p:cNvPr>
            <p:cNvGrpSpPr/>
            <p:nvPr/>
          </p:nvGrpSpPr>
          <p:grpSpPr>
            <a:xfrm>
              <a:off x="1751721" y="2734128"/>
              <a:ext cx="2728181" cy="1118331"/>
              <a:chOff x="1751721" y="2734128"/>
              <a:chExt cx="2728181" cy="1118331"/>
            </a:xfrm>
          </p:grpSpPr>
          <p:sp>
            <p:nvSpPr>
              <p:cNvPr id="18" name="Flowchart: Direct Access Storage 17">
                <a:extLst>
                  <a:ext uri="{FF2B5EF4-FFF2-40B4-BE49-F238E27FC236}">
                    <a16:creationId xmlns:a16="http://schemas.microsoft.com/office/drawing/2014/main" id="{69711CE0-D265-A716-B6B5-1F757505AF7A}"/>
                  </a:ext>
                </a:extLst>
              </p:cNvPr>
              <p:cNvSpPr/>
              <p:nvPr/>
            </p:nvSpPr>
            <p:spPr>
              <a:xfrm>
                <a:off x="1751721" y="2734128"/>
                <a:ext cx="2728181" cy="1118331"/>
              </a:xfrm>
              <a:prstGeom prst="flowChartMagneticDrum">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pic>
            <p:nvPicPr>
              <p:cNvPr id="20" name="Picture 2" descr="python&quot; Icon - Download for free – Iconduck">
                <a:extLst>
                  <a:ext uri="{FF2B5EF4-FFF2-40B4-BE49-F238E27FC236}">
                    <a16:creationId xmlns:a16="http://schemas.microsoft.com/office/drawing/2014/main" id="{02DDF7C3-F313-5D99-B149-F174D2967E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7974" y="3029963"/>
                <a:ext cx="347047" cy="3470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1" name="Group 60">
            <a:extLst>
              <a:ext uri="{FF2B5EF4-FFF2-40B4-BE49-F238E27FC236}">
                <a16:creationId xmlns:a16="http://schemas.microsoft.com/office/drawing/2014/main" id="{2BBDD0B0-0AB6-0531-4AB8-A0B2555A4408}"/>
              </a:ext>
            </a:extLst>
          </p:cNvPr>
          <p:cNvGrpSpPr/>
          <p:nvPr/>
        </p:nvGrpSpPr>
        <p:grpSpPr>
          <a:xfrm>
            <a:off x="2606097" y="4722375"/>
            <a:ext cx="1035424" cy="1273104"/>
            <a:chOff x="2606097" y="4722375"/>
            <a:chExt cx="1035424" cy="1273104"/>
          </a:xfrm>
        </p:grpSpPr>
        <p:sp>
          <p:nvSpPr>
            <p:cNvPr id="16" name="TextBox 15">
              <a:extLst>
                <a:ext uri="{FF2B5EF4-FFF2-40B4-BE49-F238E27FC236}">
                  <a16:creationId xmlns:a16="http://schemas.microsoft.com/office/drawing/2014/main" id="{11344115-E9F1-E152-A39B-E0E147B64A0D}"/>
                </a:ext>
              </a:extLst>
            </p:cNvPr>
            <p:cNvSpPr txBox="1"/>
            <p:nvPr/>
          </p:nvSpPr>
          <p:spPr>
            <a:xfrm>
              <a:off x="2606097" y="5564592"/>
              <a:ext cx="1035424" cy="430887"/>
            </a:xfrm>
            <a:prstGeom prst="rect">
              <a:avLst/>
            </a:prstGeom>
            <a:noFill/>
          </p:spPr>
          <p:txBody>
            <a:bodyPr wrap="square" rtlCol="0">
              <a:spAutoFit/>
            </a:bodyPr>
            <a:lstStyle/>
            <a:p>
              <a:r>
                <a:rPr lang="de-DE" sz="1100"/>
                <a:t>preprocessing_functions.py</a:t>
              </a:r>
            </a:p>
          </p:txBody>
        </p:sp>
        <p:pic>
          <p:nvPicPr>
            <p:cNvPr id="22" name="Picture 2" descr="python&quot; Icon - Download for free – Iconduck">
              <a:extLst>
                <a:ext uri="{FF2B5EF4-FFF2-40B4-BE49-F238E27FC236}">
                  <a16:creationId xmlns:a16="http://schemas.microsoft.com/office/drawing/2014/main" id="{3EB143E6-7D5D-E741-6A85-CEADBDCB3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795" y="4722375"/>
              <a:ext cx="347047" cy="34704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a:extLst>
              <a:ext uri="{FF2B5EF4-FFF2-40B4-BE49-F238E27FC236}">
                <a16:creationId xmlns:a16="http://schemas.microsoft.com/office/drawing/2014/main" id="{25E0976A-EC93-1282-F58A-96443231BD3C}"/>
              </a:ext>
            </a:extLst>
          </p:cNvPr>
          <p:cNvCxnSpPr>
            <a:cxnSpLocks/>
          </p:cNvCxnSpPr>
          <p:nvPr/>
        </p:nvCxnSpPr>
        <p:spPr>
          <a:xfrm>
            <a:off x="1464317" y="3328021"/>
            <a:ext cx="421019" cy="0"/>
          </a:xfrm>
          <a:prstGeom prst="straightConnector1">
            <a:avLst/>
          </a:prstGeom>
          <a:ln w="57150">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B7E393A-1118-ABFC-C0A6-80BDC3B2DDE8}"/>
              </a:ext>
            </a:extLst>
          </p:cNvPr>
          <p:cNvCxnSpPr>
            <a:cxnSpLocks/>
          </p:cNvCxnSpPr>
          <p:nvPr/>
        </p:nvCxnSpPr>
        <p:spPr>
          <a:xfrm flipV="1">
            <a:off x="3047842" y="3999094"/>
            <a:ext cx="0" cy="422041"/>
          </a:xfrm>
          <a:prstGeom prst="straightConnector1">
            <a:avLst/>
          </a:prstGeom>
          <a:ln w="57150">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945C85C4-27E1-BA39-18D9-722D2EB6E2A5}"/>
              </a:ext>
            </a:extLst>
          </p:cNvPr>
          <p:cNvGrpSpPr/>
          <p:nvPr/>
        </p:nvGrpSpPr>
        <p:grpSpPr>
          <a:xfrm>
            <a:off x="4864648" y="2258443"/>
            <a:ext cx="1885336" cy="1834348"/>
            <a:chOff x="4864648" y="2258443"/>
            <a:chExt cx="1885336" cy="1834348"/>
          </a:xfrm>
        </p:grpSpPr>
        <p:pic>
          <p:nvPicPr>
            <p:cNvPr id="47" name="Graphic 46" descr="Paper outline">
              <a:extLst>
                <a:ext uri="{FF2B5EF4-FFF2-40B4-BE49-F238E27FC236}">
                  <a16:creationId xmlns:a16="http://schemas.microsoft.com/office/drawing/2014/main" id="{E0B79A95-72CE-F1A0-74B6-B9CF46FB72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1132" y="2258443"/>
              <a:ext cx="1648852" cy="1648852"/>
            </a:xfrm>
            <a:prstGeom prst="rect">
              <a:avLst/>
            </a:prstGeom>
          </p:spPr>
        </p:pic>
        <p:sp>
          <p:nvSpPr>
            <p:cNvPr id="48" name="Rectangle 47">
              <a:extLst>
                <a:ext uri="{FF2B5EF4-FFF2-40B4-BE49-F238E27FC236}">
                  <a16:creationId xmlns:a16="http://schemas.microsoft.com/office/drawing/2014/main" id="{A6DAF95E-4352-67B4-3018-7BDE30DB0E75}"/>
                </a:ext>
              </a:extLst>
            </p:cNvPr>
            <p:cNvSpPr/>
            <p:nvPr/>
          </p:nvSpPr>
          <p:spPr>
            <a:xfrm>
              <a:off x="5310407" y="2990164"/>
              <a:ext cx="925678" cy="1033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76" name="Picture 4" descr="Pickle Python | (Data Science ss : 10.7) - InfinityCodeX">
              <a:extLst>
                <a:ext uri="{FF2B5EF4-FFF2-40B4-BE49-F238E27FC236}">
                  <a16:creationId xmlns:a16="http://schemas.microsoft.com/office/drawing/2014/main" id="{BE03ABBF-01D6-514D-91AF-106E71C9381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2781"/>
            <a:stretch/>
          </p:blipFill>
          <p:spPr bwMode="auto">
            <a:xfrm>
              <a:off x="5272261" y="2631497"/>
              <a:ext cx="357289" cy="45137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Paper outline">
              <a:extLst>
                <a:ext uri="{FF2B5EF4-FFF2-40B4-BE49-F238E27FC236}">
                  <a16:creationId xmlns:a16="http://schemas.microsoft.com/office/drawing/2014/main" id="{4134363C-A806-2A85-B68B-11CB5AD29C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4648" y="2443939"/>
              <a:ext cx="1648852" cy="1648852"/>
            </a:xfrm>
            <a:prstGeom prst="rect">
              <a:avLst/>
            </a:prstGeom>
          </p:spPr>
        </p:pic>
        <p:sp>
          <p:nvSpPr>
            <p:cNvPr id="44" name="TextBox 43">
              <a:extLst>
                <a:ext uri="{FF2B5EF4-FFF2-40B4-BE49-F238E27FC236}">
                  <a16:creationId xmlns:a16="http://schemas.microsoft.com/office/drawing/2014/main" id="{4E9E4B35-5A48-D639-9179-4CC513EF9D99}"/>
                </a:ext>
              </a:extLst>
            </p:cNvPr>
            <p:cNvSpPr txBox="1"/>
            <p:nvPr/>
          </p:nvSpPr>
          <p:spPr>
            <a:xfrm>
              <a:off x="5200661" y="3203188"/>
              <a:ext cx="1035424" cy="738664"/>
            </a:xfrm>
            <a:prstGeom prst="rect">
              <a:avLst/>
            </a:prstGeom>
            <a:noFill/>
          </p:spPr>
          <p:txBody>
            <a:bodyPr wrap="square" rtlCol="0">
              <a:spAutoFit/>
            </a:bodyPr>
            <a:lstStyle/>
            <a:p>
              <a:r>
                <a:rPr lang="de-DE" sz="1050" err="1"/>
                <a:t>df_recipes.pkl</a:t>
              </a:r>
              <a:endParaRPr lang="de-DE" sz="1050"/>
            </a:p>
            <a:p>
              <a:endParaRPr lang="de-DE" sz="1050"/>
            </a:p>
            <a:p>
              <a:r>
                <a:rPr lang="de-DE" sz="1050" err="1"/>
                <a:t>df_recipes_no_stopwords.pkl</a:t>
              </a:r>
              <a:endParaRPr lang="de-DE" sz="1050"/>
            </a:p>
          </p:txBody>
        </p:sp>
      </p:grpSp>
      <p:cxnSp>
        <p:nvCxnSpPr>
          <p:cNvPr id="51" name="Straight Arrow Connector 50">
            <a:extLst>
              <a:ext uri="{FF2B5EF4-FFF2-40B4-BE49-F238E27FC236}">
                <a16:creationId xmlns:a16="http://schemas.microsoft.com/office/drawing/2014/main" id="{9843322A-7561-0576-F6F9-493B2FD11BDF}"/>
              </a:ext>
            </a:extLst>
          </p:cNvPr>
          <p:cNvCxnSpPr>
            <a:cxnSpLocks/>
          </p:cNvCxnSpPr>
          <p:nvPr/>
        </p:nvCxnSpPr>
        <p:spPr>
          <a:xfrm>
            <a:off x="4640915" y="3272947"/>
            <a:ext cx="460217" cy="0"/>
          </a:xfrm>
          <a:prstGeom prst="straightConnector1">
            <a:avLst/>
          </a:prstGeom>
          <a:ln w="57150">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A800F7B-8900-6166-0CD5-BDFD1AB0AF69}"/>
              </a:ext>
            </a:extLst>
          </p:cNvPr>
          <p:cNvGrpSpPr/>
          <p:nvPr/>
        </p:nvGrpSpPr>
        <p:grpSpPr>
          <a:xfrm>
            <a:off x="6719479" y="2715195"/>
            <a:ext cx="2728181" cy="1118331"/>
            <a:chOff x="1751721" y="2734128"/>
            <a:chExt cx="2728181" cy="1118331"/>
          </a:xfrm>
        </p:grpSpPr>
        <p:sp>
          <p:nvSpPr>
            <p:cNvPr id="54" name="TextBox 53">
              <a:extLst>
                <a:ext uri="{FF2B5EF4-FFF2-40B4-BE49-F238E27FC236}">
                  <a16:creationId xmlns:a16="http://schemas.microsoft.com/office/drawing/2014/main" id="{7A43C543-D454-E04A-2361-5426BBECD56E}"/>
                </a:ext>
              </a:extLst>
            </p:cNvPr>
            <p:cNvSpPr txBox="1"/>
            <p:nvPr/>
          </p:nvSpPr>
          <p:spPr>
            <a:xfrm>
              <a:off x="2159455" y="3543778"/>
              <a:ext cx="1922771" cy="307777"/>
            </a:xfrm>
            <a:prstGeom prst="rect">
              <a:avLst/>
            </a:prstGeom>
            <a:noFill/>
          </p:spPr>
          <p:txBody>
            <a:bodyPr wrap="square" rtlCol="0">
              <a:spAutoFit/>
            </a:bodyPr>
            <a:lstStyle/>
            <a:p>
              <a:r>
                <a:rPr lang="de-DE" sz="1400"/>
                <a:t>run_modelling.py</a:t>
              </a:r>
            </a:p>
          </p:txBody>
        </p:sp>
        <p:grpSp>
          <p:nvGrpSpPr>
            <p:cNvPr id="55" name="Group 54">
              <a:extLst>
                <a:ext uri="{FF2B5EF4-FFF2-40B4-BE49-F238E27FC236}">
                  <a16:creationId xmlns:a16="http://schemas.microsoft.com/office/drawing/2014/main" id="{52C7861D-37AF-0392-299C-BEAA7871AC8A}"/>
                </a:ext>
              </a:extLst>
            </p:cNvPr>
            <p:cNvGrpSpPr/>
            <p:nvPr/>
          </p:nvGrpSpPr>
          <p:grpSpPr>
            <a:xfrm>
              <a:off x="1751721" y="2734128"/>
              <a:ext cx="2728181" cy="1118331"/>
              <a:chOff x="1751721" y="2734128"/>
              <a:chExt cx="2728181" cy="1118331"/>
            </a:xfrm>
          </p:grpSpPr>
          <p:sp>
            <p:nvSpPr>
              <p:cNvPr id="56" name="Flowchart: Direct Access Storage 55">
                <a:extLst>
                  <a:ext uri="{FF2B5EF4-FFF2-40B4-BE49-F238E27FC236}">
                    <a16:creationId xmlns:a16="http://schemas.microsoft.com/office/drawing/2014/main" id="{9B26139A-1F67-75C8-963E-AF3786F11797}"/>
                  </a:ext>
                </a:extLst>
              </p:cNvPr>
              <p:cNvSpPr/>
              <p:nvPr/>
            </p:nvSpPr>
            <p:spPr>
              <a:xfrm>
                <a:off x="1751721" y="2734128"/>
                <a:ext cx="2728181" cy="1118331"/>
              </a:xfrm>
              <a:prstGeom prst="flowChartMagneticDrum">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pic>
            <p:nvPicPr>
              <p:cNvPr id="57" name="Picture 2" descr="python&quot; Icon - Download for free – Iconduck">
                <a:extLst>
                  <a:ext uri="{FF2B5EF4-FFF2-40B4-BE49-F238E27FC236}">
                    <a16:creationId xmlns:a16="http://schemas.microsoft.com/office/drawing/2014/main" id="{A0D0E3AA-F1AE-37BB-8ADC-8A78665A78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145" y="2790645"/>
                <a:ext cx="272566" cy="2725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2" name="Group 61">
            <a:extLst>
              <a:ext uri="{FF2B5EF4-FFF2-40B4-BE49-F238E27FC236}">
                <a16:creationId xmlns:a16="http://schemas.microsoft.com/office/drawing/2014/main" id="{DAAC52BE-29DF-F8C5-8911-2D6EE1C0AB96}"/>
              </a:ext>
            </a:extLst>
          </p:cNvPr>
          <p:cNvGrpSpPr/>
          <p:nvPr/>
        </p:nvGrpSpPr>
        <p:grpSpPr>
          <a:xfrm>
            <a:off x="7137662" y="4385904"/>
            <a:ext cx="2067581" cy="1897995"/>
            <a:chOff x="2299383" y="4504889"/>
            <a:chExt cx="1648852" cy="1648852"/>
          </a:xfrm>
        </p:grpSpPr>
        <p:grpSp>
          <p:nvGrpSpPr>
            <p:cNvPr id="63" name="Group 62">
              <a:extLst>
                <a:ext uri="{FF2B5EF4-FFF2-40B4-BE49-F238E27FC236}">
                  <a16:creationId xmlns:a16="http://schemas.microsoft.com/office/drawing/2014/main" id="{C51CC75D-2001-4860-19D2-CA061F765BE6}"/>
                </a:ext>
              </a:extLst>
            </p:cNvPr>
            <p:cNvGrpSpPr/>
            <p:nvPr/>
          </p:nvGrpSpPr>
          <p:grpSpPr>
            <a:xfrm>
              <a:off x="2299383" y="4504889"/>
              <a:ext cx="1648852" cy="1648852"/>
              <a:chOff x="777350" y="2055813"/>
              <a:chExt cx="1648852" cy="1648852"/>
            </a:xfrm>
          </p:grpSpPr>
          <p:pic>
            <p:nvPicPr>
              <p:cNvPr id="2049" name="Graphic 2048" descr="Paper outline">
                <a:extLst>
                  <a:ext uri="{FF2B5EF4-FFF2-40B4-BE49-F238E27FC236}">
                    <a16:creationId xmlns:a16="http://schemas.microsoft.com/office/drawing/2014/main" id="{49691062-EF6D-C526-BBA3-22E4C8A1E5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7350" y="2055813"/>
                <a:ext cx="1648852" cy="1648852"/>
              </a:xfrm>
              <a:prstGeom prst="rect">
                <a:avLst/>
              </a:prstGeom>
            </p:spPr>
          </p:pic>
          <p:sp>
            <p:nvSpPr>
              <p:cNvPr id="2051" name="TextBox 2050">
                <a:extLst>
                  <a:ext uri="{FF2B5EF4-FFF2-40B4-BE49-F238E27FC236}">
                    <a16:creationId xmlns:a16="http://schemas.microsoft.com/office/drawing/2014/main" id="{5428DEE6-BD13-C92D-7951-91AADD1CF281}"/>
                  </a:ext>
                </a:extLst>
              </p:cNvPr>
              <p:cNvSpPr txBox="1"/>
              <p:nvPr/>
            </p:nvSpPr>
            <p:spPr>
              <a:xfrm>
                <a:off x="1204741" y="3160241"/>
                <a:ext cx="1035424" cy="430887"/>
              </a:xfrm>
              <a:prstGeom prst="rect">
                <a:avLst/>
              </a:prstGeom>
              <a:noFill/>
            </p:spPr>
            <p:txBody>
              <a:bodyPr wrap="square" rtlCol="0">
                <a:spAutoFit/>
              </a:bodyPr>
              <a:lstStyle/>
              <a:p>
                <a:r>
                  <a:rPr lang="de-DE" sz="1100" err="1"/>
                  <a:t>modelling</a:t>
                </a:r>
                <a:endParaRPr lang="de-DE" sz="1100"/>
              </a:p>
              <a:p>
                <a:r>
                  <a:rPr lang="de-DE" sz="1100"/>
                  <a:t>_functions.py</a:t>
                </a:r>
              </a:p>
            </p:txBody>
          </p:sp>
        </p:grpSp>
        <p:pic>
          <p:nvPicPr>
            <p:cNvPr id="2048" name="Picture 2" descr="python&quot; Icon - Download for free – Iconduck">
              <a:extLst>
                <a:ext uri="{FF2B5EF4-FFF2-40B4-BE49-F238E27FC236}">
                  <a16:creationId xmlns:a16="http://schemas.microsoft.com/office/drawing/2014/main" id="{0BE983F2-08B4-2037-5EE7-D4022FC36A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795" y="4722375"/>
              <a:ext cx="282957" cy="2829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53" name="Straight Arrow Connector 2052">
            <a:extLst>
              <a:ext uri="{FF2B5EF4-FFF2-40B4-BE49-F238E27FC236}">
                <a16:creationId xmlns:a16="http://schemas.microsoft.com/office/drawing/2014/main" id="{EE045634-2AB5-D044-43B1-C384D6E5A2F8}"/>
              </a:ext>
            </a:extLst>
          </p:cNvPr>
          <p:cNvCxnSpPr>
            <a:cxnSpLocks/>
          </p:cNvCxnSpPr>
          <p:nvPr/>
        </p:nvCxnSpPr>
        <p:spPr>
          <a:xfrm flipV="1">
            <a:off x="8077981" y="3993539"/>
            <a:ext cx="0" cy="422041"/>
          </a:xfrm>
          <a:prstGeom prst="straightConnector1">
            <a:avLst/>
          </a:prstGeom>
          <a:ln w="57150">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078" name="Picture 6" descr="Beautiful Soup | Great Learning">
            <a:extLst>
              <a:ext uri="{FF2B5EF4-FFF2-40B4-BE49-F238E27FC236}">
                <a16:creationId xmlns:a16="http://schemas.microsoft.com/office/drawing/2014/main" id="{70514E07-B6E4-B62C-1630-87C4D0008D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2336" y="2756710"/>
            <a:ext cx="807184" cy="3470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andas - Python Data Analysis Library">
            <a:extLst>
              <a:ext uri="{FF2B5EF4-FFF2-40B4-BE49-F238E27FC236}">
                <a16:creationId xmlns:a16="http://schemas.microsoft.com/office/drawing/2014/main" id="{6AC6A1D5-F92D-266A-36D8-5DA8266CFA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8787" y="3086054"/>
            <a:ext cx="547083" cy="38726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8" descr="pandas - Python Data Analysis Library">
            <a:extLst>
              <a:ext uri="{FF2B5EF4-FFF2-40B4-BE49-F238E27FC236}">
                <a16:creationId xmlns:a16="http://schemas.microsoft.com/office/drawing/2014/main" id="{E2005D3B-F78D-4668-7487-0555955E1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288" y="5186916"/>
            <a:ext cx="547083" cy="38726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atural Language ToolKit (NLTK) - Javatpoint">
            <a:extLst>
              <a:ext uri="{FF2B5EF4-FFF2-40B4-BE49-F238E27FC236}">
                <a16:creationId xmlns:a16="http://schemas.microsoft.com/office/drawing/2014/main" id="{D8F59BCD-FA1E-5C87-C992-6ED54B725F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1069" t="28405" r="1926" b="34850"/>
          <a:stretch/>
        </p:blipFill>
        <p:spPr bwMode="auto">
          <a:xfrm>
            <a:off x="3008787" y="5085858"/>
            <a:ext cx="560430" cy="27825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B99519F4-1EA5-6E2A-35EC-40EF9A9A1C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8714" y="5065737"/>
            <a:ext cx="523833" cy="281997"/>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4" descr="MLflow eine Plattform für den Machine Learning Lifecycle">
            <a:extLst>
              <a:ext uri="{FF2B5EF4-FFF2-40B4-BE49-F238E27FC236}">
                <a16:creationId xmlns:a16="http://schemas.microsoft.com/office/drawing/2014/main" id="{5F8EB9B5-3BC3-4C7A-0FE0-B373C22853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1013" y="5003236"/>
            <a:ext cx="567701" cy="28385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4">
            <a:extLst>
              <a:ext uri="{FF2B5EF4-FFF2-40B4-BE49-F238E27FC236}">
                <a16:creationId xmlns:a16="http://schemas.microsoft.com/office/drawing/2014/main" id="{DB216ADF-4D0C-B38E-3724-41CE964F6C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9537" y="3158749"/>
            <a:ext cx="523833" cy="28199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Customising figures in Matplotlib">
            <a:extLst>
              <a:ext uri="{FF2B5EF4-FFF2-40B4-BE49-F238E27FC236}">
                <a16:creationId xmlns:a16="http://schemas.microsoft.com/office/drawing/2014/main" id="{40A6A36E-4F23-9C66-A7C7-FE4188EBDA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8067" y="5365372"/>
            <a:ext cx="875520" cy="291840"/>
          </a:xfrm>
          <a:prstGeom prst="rect">
            <a:avLst/>
          </a:prstGeom>
          <a:noFill/>
          <a:extLst>
            <a:ext uri="{909E8E84-426E-40DD-AFC4-6F175D3DCCD1}">
              <a14:hiddenFill xmlns:a14="http://schemas.microsoft.com/office/drawing/2010/main">
                <a:solidFill>
                  <a:srgbClr val="FFFFFF"/>
                </a:solidFill>
              </a14:hiddenFill>
            </a:ext>
          </a:extLst>
        </p:spPr>
      </p:pic>
      <p:pic>
        <p:nvPicPr>
          <p:cNvPr id="2061" name="Graphic 2060" descr="Paper outline">
            <a:extLst>
              <a:ext uri="{FF2B5EF4-FFF2-40B4-BE49-F238E27FC236}">
                <a16:creationId xmlns:a16="http://schemas.microsoft.com/office/drawing/2014/main" id="{67550518-AF23-4845-4B7D-DD12B5E2E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8794" y="4363572"/>
            <a:ext cx="2067581" cy="1897995"/>
          </a:xfrm>
          <a:prstGeom prst="rect">
            <a:avLst/>
          </a:prstGeom>
        </p:spPr>
      </p:pic>
      <p:pic>
        <p:nvPicPr>
          <p:cNvPr id="2063" name="Picture 8" descr="pandas - Python Data Analysis Library">
            <a:extLst>
              <a:ext uri="{FF2B5EF4-FFF2-40B4-BE49-F238E27FC236}">
                <a16:creationId xmlns:a16="http://schemas.microsoft.com/office/drawing/2014/main" id="{7899BE1E-396E-1731-A991-8C35FF6EAB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2715" y="2773193"/>
            <a:ext cx="547083" cy="38726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4" descr="MLflow eine Plattform für den Machine Learning Lifecycle">
            <a:extLst>
              <a:ext uri="{FF2B5EF4-FFF2-40B4-BE49-F238E27FC236}">
                <a16:creationId xmlns:a16="http://schemas.microsoft.com/office/drawing/2014/main" id="{7CE2C253-23C6-C86D-4171-66C7FF5B99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6580" y="3036117"/>
            <a:ext cx="789539" cy="39477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6" descr="Customising figures in Matplotlib">
            <a:extLst>
              <a:ext uri="{FF2B5EF4-FFF2-40B4-BE49-F238E27FC236}">
                <a16:creationId xmlns:a16="http://schemas.microsoft.com/office/drawing/2014/main" id="{D7CD1998-B1D8-032A-36E6-274DEE7DCD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3955" y="3293829"/>
            <a:ext cx="875520" cy="291840"/>
          </a:xfrm>
          <a:prstGeom prst="rect">
            <a:avLst/>
          </a:prstGeom>
          <a:noFill/>
          <a:extLst>
            <a:ext uri="{909E8E84-426E-40DD-AFC4-6F175D3DCCD1}">
              <a14:hiddenFill xmlns:a14="http://schemas.microsoft.com/office/drawing/2010/main">
                <a:solidFill>
                  <a:srgbClr val="FFFFFF"/>
                </a:solidFill>
              </a14:hiddenFill>
            </a:ext>
          </a:extLst>
        </p:spPr>
      </p:pic>
      <p:cxnSp>
        <p:nvCxnSpPr>
          <p:cNvPr id="2064" name="Straight Arrow Connector 2063">
            <a:extLst>
              <a:ext uri="{FF2B5EF4-FFF2-40B4-BE49-F238E27FC236}">
                <a16:creationId xmlns:a16="http://schemas.microsoft.com/office/drawing/2014/main" id="{9B5FAD6E-AC0B-B9BC-AF85-33E2A58AD95E}"/>
              </a:ext>
            </a:extLst>
          </p:cNvPr>
          <p:cNvCxnSpPr>
            <a:cxnSpLocks/>
          </p:cNvCxnSpPr>
          <p:nvPr/>
        </p:nvCxnSpPr>
        <p:spPr>
          <a:xfrm>
            <a:off x="6339243" y="3265507"/>
            <a:ext cx="460217" cy="0"/>
          </a:xfrm>
          <a:prstGeom prst="straightConnector1">
            <a:avLst/>
          </a:prstGeom>
          <a:ln w="57150">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66" name="Straight Arrow Connector 2065">
            <a:extLst>
              <a:ext uri="{FF2B5EF4-FFF2-40B4-BE49-F238E27FC236}">
                <a16:creationId xmlns:a16="http://schemas.microsoft.com/office/drawing/2014/main" id="{07DAF649-9980-923E-4FEB-7364F9826ED9}"/>
              </a:ext>
            </a:extLst>
          </p:cNvPr>
          <p:cNvCxnSpPr>
            <a:cxnSpLocks/>
          </p:cNvCxnSpPr>
          <p:nvPr/>
        </p:nvCxnSpPr>
        <p:spPr>
          <a:xfrm>
            <a:off x="9203004" y="3276814"/>
            <a:ext cx="460217" cy="0"/>
          </a:xfrm>
          <a:prstGeom prst="straightConnector1">
            <a:avLst/>
          </a:prstGeom>
          <a:ln w="57150">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67" name="Grafik 4">
            <a:extLst>
              <a:ext uri="{FF2B5EF4-FFF2-40B4-BE49-F238E27FC236}">
                <a16:creationId xmlns:a16="http://schemas.microsoft.com/office/drawing/2014/main" id="{C5FA9AEF-1BCF-0B94-7D38-E340F3E5E8B9}"/>
              </a:ext>
            </a:extLst>
          </p:cNvPr>
          <p:cNvPicPr>
            <a:picLocks noChangeAspect="1"/>
          </p:cNvPicPr>
          <p:nvPr/>
        </p:nvPicPr>
        <p:blipFill>
          <a:blip r:embed="rId13"/>
          <a:stretch>
            <a:fillRect/>
          </a:stretch>
        </p:blipFill>
        <p:spPr>
          <a:xfrm>
            <a:off x="11275032" y="2997802"/>
            <a:ext cx="589085" cy="592053"/>
          </a:xfrm>
          <a:prstGeom prst="rect">
            <a:avLst/>
          </a:prstGeom>
        </p:spPr>
      </p:pic>
      <p:pic>
        <p:nvPicPr>
          <p:cNvPr id="2069" name="Picture 2068" descr="A chart with yellow and purple dots&#10;&#10;Description automatically generated">
            <a:extLst>
              <a:ext uri="{FF2B5EF4-FFF2-40B4-BE49-F238E27FC236}">
                <a16:creationId xmlns:a16="http://schemas.microsoft.com/office/drawing/2014/main" id="{D7A36943-8A78-9ED0-8814-1C12B3F6DC74}"/>
              </a:ext>
            </a:extLst>
          </p:cNvPr>
          <p:cNvPicPr>
            <a:picLocks noChangeAspect="1"/>
          </p:cNvPicPr>
          <p:nvPr/>
        </p:nvPicPr>
        <p:blipFill rotWithShape="1">
          <a:blip r:embed="rId14">
            <a:extLst>
              <a:ext uri="{28A0092B-C50C-407E-A947-70E740481C1C}">
                <a14:useLocalDpi xmlns:a14="http://schemas.microsoft.com/office/drawing/2010/main" val="0"/>
              </a:ext>
            </a:extLst>
          </a:blip>
          <a:srcRect r="9958"/>
          <a:stretch/>
        </p:blipFill>
        <p:spPr>
          <a:xfrm>
            <a:off x="10408953" y="3359229"/>
            <a:ext cx="815430" cy="633927"/>
          </a:xfrm>
          <a:prstGeom prst="rect">
            <a:avLst/>
          </a:prstGeom>
        </p:spPr>
      </p:pic>
      <p:pic>
        <p:nvPicPr>
          <p:cNvPr id="3092" name="Picture 20" descr="Modell Symbol in Carbon Design System Vol.6">
            <a:extLst>
              <a:ext uri="{FF2B5EF4-FFF2-40B4-BE49-F238E27FC236}">
                <a16:creationId xmlns:a16="http://schemas.microsoft.com/office/drawing/2014/main" id="{9DABA7AE-A841-E431-87E2-1F2301538F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17451" y="2962138"/>
            <a:ext cx="680483" cy="68048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 descr="Introduzione a Google Cloud Storage [GCP] - ItalianCoders">
            <a:extLst>
              <a:ext uri="{FF2B5EF4-FFF2-40B4-BE49-F238E27FC236}">
                <a16:creationId xmlns:a16="http://schemas.microsoft.com/office/drawing/2014/main" id="{FE4B9247-1E07-234E-93F4-990E1D0E318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0803" t="16347" r="30531" b="36814"/>
          <a:stretch/>
        </p:blipFill>
        <p:spPr bwMode="auto">
          <a:xfrm>
            <a:off x="10261732" y="2481123"/>
            <a:ext cx="517141" cy="444789"/>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6" descr="Github-Logo, Git-Hub-Symbol mit Text auf weißem Hintergrund 16833880 Vektor  Kunst bei Vecteezy">
            <a:extLst>
              <a:ext uri="{FF2B5EF4-FFF2-40B4-BE49-F238E27FC236}">
                <a16:creationId xmlns:a16="http://schemas.microsoft.com/office/drawing/2014/main" id="{1CA91D46-5DB6-1445-4CAC-D899E6D36E7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80404" y="2481123"/>
            <a:ext cx="833645" cy="416823"/>
          </a:xfrm>
          <a:prstGeom prst="rect">
            <a:avLst/>
          </a:prstGeom>
          <a:noFill/>
          <a:extLst>
            <a:ext uri="{909E8E84-426E-40DD-AFC4-6F175D3DCCD1}">
              <a14:hiddenFill xmlns:a14="http://schemas.microsoft.com/office/drawing/2010/main">
                <a:solidFill>
                  <a:srgbClr val="FFFFFF"/>
                </a:solidFill>
              </a14:hiddenFill>
            </a:ext>
          </a:extLst>
        </p:spPr>
      </p:pic>
      <p:sp>
        <p:nvSpPr>
          <p:cNvPr id="2065" name="Flowchart: Magnetic Disk 2064">
            <a:extLst>
              <a:ext uri="{FF2B5EF4-FFF2-40B4-BE49-F238E27FC236}">
                <a16:creationId xmlns:a16="http://schemas.microsoft.com/office/drawing/2014/main" id="{D120A75B-01C1-FEA3-F784-F6A479D2E527}"/>
              </a:ext>
            </a:extLst>
          </p:cNvPr>
          <p:cNvSpPr/>
          <p:nvPr/>
        </p:nvSpPr>
        <p:spPr>
          <a:xfrm>
            <a:off x="9743378" y="2435403"/>
            <a:ext cx="2180882" cy="1648852"/>
          </a:xfrm>
          <a:prstGeom prst="flowChartMagneticDisk">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3476932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Arc 4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fik 8" descr="Ein Bild, das Text, Screenshot, Schrift enthält.&#10;&#10;Beschreibung automatisch generiert.">
            <a:extLst>
              <a:ext uri="{FF2B5EF4-FFF2-40B4-BE49-F238E27FC236}">
                <a16:creationId xmlns:a16="http://schemas.microsoft.com/office/drawing/2014/main" id="{69B7EE2F-A75C-123A-4BDE-212AE56BC6EE}"/>
              </a:ext>
            </a:extLst>
          </p:cNvPr>
          <p:cNvPicPr>
            <a:picLocks noGrp="1" noChangeAspect="1"/>
          </p:cNvPicPr>
          <p:nvPr>
            <p:ph idx="1"/>
          </p:nvPr>
        </p:nvPicPr>
        <p:blipFill>
          <a:blip r:embed="rId2"/>
          <a:stretch>
            <a:fillRect/>
          </a:stretch>
        </p:blipFill>
        <p:spPr>
          <a:xfrm>
            <a:off x="434241" y="1989637"/>
            <a:ext cx="5292851" cy="27986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4" name="Textfeld 23">
            <a:extLst>
              <a:ext uri="{FF2B5EF4-FFF2-40B4-BE49-F238E27FC236}">
                <a16:creationId xmlns:a16="http://schemas.microsoft.com/office/drawing/2014/main" id="{A3D346D9-9C98-662D-61C4-0CFE3BA3E781}"/>
              </a:ext>
            </a:extLst>
          </p:cNvPr>
          <p:cNvSpPr txBox="1"/>
          <p:nvPr/>
        </p:nvSpPr>
        <p:spPr>
          <a:xfrm>
            <a:off x="5894962" y="1984443"/>
            <a:ext cx="5458838" cy="4192520"/>
          </a:xfrm>
          <a:prstGeom prst="rect">
            <a:avLst/>
          </a:prstGeom>
        </p:spPr>
        <p:txBody>
          <a:bodyPr vert="horz" lIns="91440" tIns="45720" rIns="91440" bIns="45720" rtlCol="0" anchor="t">
            <a:normAutofit/>
          </a:bodyPr>
          <a:lstStyle/>
          <a:p>
            <a:pPr marL="228600"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Metrics</a:t>
            </a:r>
            <a:endParaRPr lang="de-DE"/>
          </a:p>
          <a:p>
            <a:pPr marL="685800" lvl="1"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Silhouette Score</a:t>
            </a:r>
          </a:p>
          <a:p>
            <a:pPr marL="685800" lvl="1" indent="-228600">
              <a:lnSpc>
                <a:spcPct val="90000"/>
              </a:lnSpc>
              <a:spcAft>
                <a:spcPts val="600"/>
              </a:spcAft>
              <a:buFont typeface="Arial" panose="020B0604020202020204" pitchFamily="34" charset="0"/>
              <a:buChar char="•"/>
            </a:pPr>
            <a:r>
              <a:rPr lang="en-US" err="1">
                <a:ea typeface="Calibri" panose="020F0502020204030204"/>
                <a:cs typeface="Calibri" panose="020F0502020204030204"/>
              </a:rPr>
              <a:t>Calinski</a:t>
            </a:r>
            <a:r>
              <a:rPr lang="en-US">
                <a:ea typeface="Calibri" panose="020F0502020204030204"/>
                <a:cs typeface="Calibri" panose="020F0502020204030204"/>
              </a:rPr>
              <a:t> </a:t>
            </a:r>
            <a:r>
              <a:rPr lang="en-US" err="1">
                <a:ea typeface="Calibri" panose="020F0502020204030204"/>
                <a:cs typeface="Calibri" panose="020F0502020204030204"/>
              </a:rPr>
              <a:t>Harabasz</a:t>
            </a:r>
            <a:r>
              <a:rPr lang="en-US">
                <a:ea typeface="Calibri" panose="020F0502020204030204"/>
                <a:cs typeface="Calibri" panose="020F0502020204030204"/>
              </a:rPr>
              <a:t> Score</a:t>
            </a:r>
          </a:p>
          <a:p>
            <a:pPr marL="685800" lvl="1"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Davies Bouldin Score</a:t>
            </a:r>
          </a:p>
          <a:p>
            <a:pPr marL="228600"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Artifacts</a:t>
            </a:r>
          </a:p>
          <a:p>
            <a:pPr marL="685800" lvl="1"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Scatterplot (logging in function)</a:t>
            </a:r>
          </a:p>
          <a:p>
            <a:pPr marL="685800" lvl="1" indent="-228600">
              <a:lnSpc>
                <a:spcPct val="90000"/>
              </a:lnSpc>
              <a:spcAft>
                <a:spcPts val="600"/>
              </a:spcAft>
              <a:buFont typeface="Arial" panose="020B0604020202020204" pitchFamily="34" charset="0"/>
              <a:buChar char="•"/>
            </a:pPr>
            <a:r>
              <a:rPr lang="en-US" err="1">
                <a:ea typeface="Calibri" panose="020F0502020204030204"/>
                <a:cs typeface="Calibri" panose="020F0502020204030204"/>
              </a:rPr>
              <a:t>Wordcloud</a:t>
            </a:r>
            <a:r>
              <a:rPr lang="en-US">
                <a:ea typeface="Calibri" panose="020F0502020204030204"/>
                <a:cs typeface="Calibri" panose="020F0502020204030204"/>
              </a:rPr>
              <a:t> (logging in function)</a:t>
            </a:r>
          </a:p>
          <a:p>
            <a:pPr marL="685800" lvl="1"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Model (</a:t>
            </a:r>
            <a:r>
              <a:rPr lang="en-US" err="1">
                <a:ea typeface="Calibri" panose="020F0502020204030204"/>
                <a:cs typeface="Calibri" panose="020F0502020204030204"/>
              </a:rPr>
              <a:t>Autologging</a:t>
            </a:r>
            <a:r>
              <a:rPr lang="en-US">
                <a:ea typeface="Calibri" panose="020F0502020204030204"/>
                <a:cs typeface="Calibri" panose="020F0502020204030204"/>
              </a:rPr>
              <a:t>)</a:t>
            </a:r>
          </a:p>
          <a:p>
            <a:pPr marL="228600"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Additional Tags</a:t>
            </a:r>
          </a:p>
          <a:p>
            <a:pPr marL="685800" lvl="1"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Model type</a:t>
            </a:r>
          </a:p>
          <a:p>
            <a:pPr marL="685800" lvl="1"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Used preprocessed file</a:t>
            </a:r>
          </a:p>
          <a:p>
            <a:pPr marL="685800" lvl="1" indent="-228600">
              <a:lnSpc>
                <a:spcPct val="90000"/>
              </a:lnSpc>
              <a:spcAft>
                <a:spcPts val="600"/>
              </a:spcAft>
              <a:buFont typeface="Arial" panose="020B0604020202020204" pitchFamily="34" charset="0"/>
              <a:buChar char="•"/>
            </a:pPr>
            <a:r>
              <a:rPr lang="en-US">
                <a:ea typeface="Calibri" panose="020F0502020204030204"/>
                <a:cs typeface="Calibri" panose="020F0502020204030204"/>
              </a:rPr>
              <a:t>Feature combination</a:t>
            </a:r>
          </a:p>
          <a:p>
            <a:pPr marL="228600" indent="-228600">
              <a:lnSpc>
                <a:spcPct val="90000"/>
              </a:lnSpc>
              <a:spcAft>
                <a:spcPts val="600"/>
              </a:spcAft>
              <a:buFont typeface="Arial" panose="020B0604020202020204" pitchFamily="34" charset="0"/>
              <a:buChar char="•"/>
            </a:pPr>
            <a:endParaRPr lang="en-US">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876F4DF6-9906-6FF9-7BC9-4E140ED149C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94D3714-C452-470B-8948-E17A93AA6506}" type="slidenum">
              <a:rPr lang="en-US" smtClean="0"/>
              <a:pPr>
                <a:spcAft>
                  <a:spcPts val="600"/>
                </a:spcAft>
              </a:pPr>
              <a:t>6</a:t>
            </a:fld>
            <a:endParaRPr lang="en-US"/>
          </a:p>
        </p:txBody>
      </p:sp>
      <p:sp>
        <p:nvSpPr>
          <p:cNvPr id="4" name="Titel 1">
            <a:extLst>
              <a:ext uri="{FF2B5EF4-FFF2-40B4-BE49-F238E27FC236}">
                <a16:creationId xmlns:a16="http://schemas.microsoft.com/office/drawing/2014/main" id="{B0397043-1C42-6797-B7BD-6A4BE0DF75D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ea typeface="Calibri Light"/>
                <a:cs typeface="Calibri Light"/>
              </a:rPr>
              <a:t>Mlflow</a:t>
            </a:r>
            <a:r>
              <a:rPr lang="en-US">
                <a:ea typeface="Calibri Light"/>
                <a:cs typeface="Calibri Light"/>
              </a:rPr>
              <a:t> logging</a:t>
            </a:r>
            <a:endParaRPr lang="en-US"/>
          </a:p>
        </p:txBody>
      </p:sp>
    </p:spTree>
    <p:extLst>
      <p:ext uri="{BB962C8B-B14F-4D97-AF65-F5344CB8AC3E}">
        <p14:creationId xmlns:p14="http://schemas.microsoft.com/office/powerpoint/2010/main" val="1201702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8" descr="Ein Bild, das Text, Screenshot, Software enthält.&#10;&#10;Beschreibung automatisch generiert.">
            <a:extLst>
              <a:ext uri="{FF2B5EF4-FFF2-40B4-BE49-F238E27FC236}">
                <a16:creationId xmlns:a16="http://schemas.microsoft.com/office/drawing/2014/main" id="{641978CA-FDF2-8D82-00EA-1E31E528095B}"/>
              </a:ext>
            </a:extLst>
          </p:cNvPr>
          <p:cNvPicPr>
            <a:picLocks noChangeAspect="1"/>
          </p:cNvPicPr>
          <p:nvPr/>
        </p:nvPicPr>
        <p:blipFill>
          <a:blip r:embed="rId2"/>
          <a:stretch>
            <a:fillRect/>
          </a:stretch>
        </p:blipFill>
        <p:spPr>
          <a:xfrm>
            <a:off x="4038600" y="1084263"/>
            <a:ext cx="3052763" cy="2227263"/>
          </a:xfrm>
          <a:prstGeom prst="rect">
            <a:avLst/>
          </a:prstGeom>
        </p:spPr>
      </p:pic>
      <p:pic>
        <p:nvPicPr>
          <p:cNvPr id="6" name="Grafik 6" descr="Ein Bild, das Text, Screenshot, Zahl, parallel enthält.&#10;&#10;Beschreibung automatisch generiert.">
            <a:extLst>
              <a:ext uri="{FF2B5EF4-FFF2-40B4-BE49-F238E27FC236}">
                <a16:creationId xmlns:a16="http://schemas.microsoft.com/office/drawing/2014/main" id="{7AF768FC-A7FA-54CD-22C4-488172037FC4}"/>
              </a:ext>
            </a:extLst>
          </p:cNvPr>
          <p:cNvPicPr>
            <a:picLocks noChangeAspect="1"/>
          </p:cNvPicPr>
          <p:nvPr/>
        </p:nvPicPr>
        <p:blipFill>
          <a:blip r:embed="rId3"/>
          <a:stretch>
            <a:fillRect/>
          </a:stretch>
        </p:blipFill>
        <p:spPr>
          <a:xfrm>
            <a:off x="7150100" y="1084263"/>
            <a:ext cx="4076700" cy="2227263"/>
          </a:xfrm>
          <a:prstGeom prst="rect">
            <a:avLst/>
          </a:prstGeom>
        </p:spPr>
      </p:pic>
      <p:pic>
        <p:nvPicPr>
          <p:cNvPr id="9" name="Grafik 9" descr="Ein Bild, das Text, Screenshot, parallel, Reihe enthält.&#10;&#10;Beschreibung automatisch generiert.">
            <a:extLst>
              <a:ext uri="{FF2B5EF4-FFF2-40B4-BE49-F238E27FC236}">
                <a16:creationId xmlns:a16="http://schemas.microsoft.com/office/drawing/2014/main" id="{39FB46F3-18C8-30B7-FDD2-B6655515399C}"/>
              </a:ext>
            </a:extLst>
          </p:cNvPr>
          <p:cNvPicPr>
            <a:picLocks noChangeAspect="1"/>
          </p:cNvPicPr>
          <p:nvPr/>
        </p:nvPicPr>
        <p:blipFill>
          <a:blip r:embed="rId4"/>
          <a:stretch>
            <a:fillRect/>
          </a:stretch>
        </p:blipFill>
        <p:spPr>
          <a:xfrm>
            <a:off x="4038600" y="3368675"/>
            <a:ext cx="7186613" cy="2398713"/>
          </a:xfrm>
          <a:prstGeom prst="rect">
            <a:avLst/>
          </a:prstGeom>
        </p:spPr>
      </p:pic>
      <p:sp>
        <p:nvSpPr>
          <p:cNvPr id="3" name="Slide Number Placeholder 2">
            <a:extLst>
              <a:ext uri="{FF2B5EF4-FFF2-40B4-BE49-F238E27FC236}">
                <a16:creationId xmlns:a16="http://schemas.microsoft.com/office/drawing/2014/main" id="{876F4DF6-9906-6FF9-7BC9-4E140ED149CA}"/>
              </a:ext>
            </a:extLst>
          </p:cNvPr>
          <p:cNvSpPr>
            <a:spLocks noGrp="1"/>
          </p:cNvSpPr>
          <p:nvPr>
            <p:ph type="sldNum" sz="quarter" idx="12"/>
          </p:nvPr>
        </p:nvSpPr>
        <p:spPr>
          <a:xfrm>
            <a:off x="9679020" y="6356350"/>
            <a:ext cx="1674779" cy="365125"/>
          </a:xfrm>
        </p:spPr>
        <p:txBody>
          <a:bodyPr vert="horz" lIns="91440" tIns="45720" rIns="91440" bIns="45720" rtlCol="0" anchor="ctr">
            <a:normAutofit/>
          </a:bodyPr>
          <a:lstStyle/>
          <a:p>
            <a:pPr>
              <a:spcAft>
                <a:spcPts val="600"/>
              </a:spcAft>
            </a:pPr>
            <a:fld id="{D94D3714-C452-470B-8948-E17A93AA6506}" type="slidenum">
              <a:rPr lang="en-US" smtClean="0"/>
              <a:pPr>
                <a:spcAft>
                  <a:spcPts val="600"/>
                </a:spcAft>
              </a:pPr>
              <a:t>7</a:t>
            </a:fld>
            <a:endParaRPr lang="en-US"/>
          </a:p>
        </p:txBody>
      </p:sp>
      <p:sp>
        <p:nvSpPr>
          <p:cNvPr id="12" name="Ellipse 11">
            <a:extLst>
              <a:ext uri="{FF2B5EF4-FFF2-40B4-BE49-F238E27FC236}">
                <a16:creationId xmlns:a16="http://schemas.microsoft.com/office/drawing/2014/main" id="{B9456E02-6ED9-40DA-93AD-71C9152E3A9D}"/>
              </a:ext>
            </a:extLst>
          </p:cNvPr>
          <p:cNvSpPr/>
          <p:nvPr/>
        </p:nvSpPr>
        <p:spPr>
          <a:xfrm>
            <a:off x="547882" y="1007602"/>
            <a:ext cx="3003917" cy="2922049"/>
          </a:xfrm>
          <a:prstGeom prst="ellips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200" err="1">
                <a:latin typeface="Calibri Light"/>
                <a:ea typeface="Calibri"/>
                <a:cs typeface="Calibri"/>
              </a:rPr>
              <a:t>mlflow</a:t>
            </a:r>
            <a:endParaRPr lang="de-DE" sz="3200" err="1">
              <a:latin typeface="Calibri Light"/>
              <a:ea typeface="Calibri Light"/>
              <a:cs typeface="Calibri Light"/>
            </a:endParaRPr>
          </a:p>
        </p:txBody>
      </p:sp>
      <p:sp>
        <p:nvSpPr>
          <p:cNvPr id="13" name="Ellipse 12">
            <a:extLst>
              <a:ext uri="{FF2B5EF4-FFF2-40B4-BE49-F238E27FC236}">
                <a16:creationId xmlns:a16="http://schemas.microsoft.com/office/drawing/2014/main" id="{E657C4E4-E7D9-1B7D-D2D8-5451850B93AC}"/>
              </a:ext>
            </a:extLst>
          </p:cNvPr>
          <p:cNvSpPr/>
          <p:nvPr/>
        </p:nvSpPr>
        <p:spPr>
          <a:xfrm>
            <a:off x="799782" y="3369171"/>
            <a:ext cx="661240" cy="65494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de-DE" sz="3200">
              <a:latin typeface="Calibri"/>
              <a:ea typeface="Calibri"/>
              <a:cs typeface="Calibri"/>
            </a:endParaRPr>
          </a:p>
        </p:txBody>
      </p:sp>
    </p:spTree>
    <p:extLst>
      <p:ext uri="{BB962C8B-B14F-4D97-AF65-F5344CB8AC3E}">
        <p14:creationId xmlns:p14="http://schemas.microsoft.com/office/powerpoint/2010/main" val="264065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28">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297385E-D069-4DD4-CAA3-96E34CB7DABA}"/>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a:t>Preprocessing pipeline</a:t>
            </a:r>
          </a:p>
        </p:txBody>
      </p:sp>
      <p:sp>
        <p:nvSpPr>
          <p:cNvPr id="63" name="Freeform: Shape 30">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19333"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Textfeld 23">
            <a:extLst>
              <a:ext uri="{FF2B5EF4-FFF2-40B4-BE49-F238E27FC236}">
                <a16:creationId xmlns:a16="http://schemas.microsoft.com/office/drawing/2014/main" id="{A3D346D9-9C98-662D-61C4-0CFE3BA3E781}"/>
              </a:ext>
            </a:extLst>
          </p:cNvPr>
          <p:cNvSpPr txBox="1"/>
          <p:nvPr/>
        </p:nvSpPr>
        <p:spPr>
          <a:xfrm>
            <a:off x="838200" y="1825625"/>
            <a:ext cx="5393361" cy="4351338"/>
          </a:xfrm>
          <a:prstGeom prst="rect">
            <a:avLst/>
          </a:prstGeom>
        </p:spPr>
        <p:txBody>
          <a:bodyPr vert="horz" lIns="91440" tIns="45720" rIns="91440" bIns="45720" rtlCol="0">
            <a:normAutofit fontScale="92500" lnSpcReduction="10000"/>
          </a:bodyPr>
          <a:lstStyle/>
          <a:p>
            <a:pPr marL="457200" indent="-342900">
              <a:lnSpc>
                <a:spcPct val="90000"/>
              </a:lnSpc>
              <a:spcAft>
                <a:spcPts val="600"/>
              </a:spcAft>
              <a:buFont typeface="+mj-lt"/>
              <a:buAutoNum type="arabicPeriod"/>
            </a:pPr>
            <a:r>
              <a:rPr lang="en-US" sz="1600" dirty="0"/>
              <a:t>Language detection: Filter all </a:t>
            </a:r>
            <a:r>
              <a:rPr lang="en-US" sz="1600" dirty="0" err="1"/>
              <a:t>non-english</a:t>
            </a:r>
            <a:r>
              <a:rPr lang="en-US" sz="1600" dirty="0"/>
              <a:t> recipes</a:t>
            </a:r>
          </a:p>
          <a:p>
            <a:pPr marL="742950" lvl="1" indent="-228600">
              <a:lnSpc>
                <a:spcPct val="90000"/>
              </a:lnSpc>
              <a:spcAft>
                <a:spcPts val="600"/>
              </a:spcAft>
              <a:buFont typeface="Arial" panose="020B0604020202020204" pitchFamily="34" charset="0"/>
              <a:buChar char="•"/>
            </a:pPr>
            <a:r>
              <a:rPr lang="en-US" sz="1600" dirty="0"/>
              <a:t>We used the package </a:t>
            </a:r>
            <a:r>
              <a:rPr lang="en-US" sz="1600" i="1" dirty="0" err="1"/>
              <a:t>langdetect</a:t>
            </a:r>
            <a:endParaRPr lang="en-US" sz="1600" i="1" dirty="0"/>
          </a:p>
          <a:p>
            <a:pPr marL="457200" indent="-342900">
              <a:lnSpc>
                <a:spcPct val="90000"/>
              </a:lnSpc>
              <a:spcAft>
                <a:spcPts val="600"/>
              </a:spcAft>
              <a:buFont typeface="+mj-lt"/>
              <a:buAutoNum type="arabicPeriod"/>
            </a:pPr>
            <a:r>
              <a:rPr lang="en-US" sz="1600" dirty="0"/>
              <a:t>Remove all punctuations</a:t>
            </a:r>
          </a:p>
          <a:p>
            <a:pPr marL="457200" indent="-342900">
              <a:lnSpc>
                <a:spcPct val="90000"/>
              </a:lnSpc>
              <a:spcAft>
                <a:spcPts val="600"/>
              </a:spcAft>
              <a:buFont typeface="+mj-lt"/>
              <a:buAutoNum type="arabicPeriod"/>
            </a:pPr>
            <a:r>
              <a:rPr lang="en-US" sz="1600" dirty="0"/>
              <a:t>Tokenize text into a list of words using NLTK’s </a:t>
            </a:r>
            <a:r>
              <a:rPr lang="en-US" sz="1600" i="1" dirty="0" err="1"/>
              <a:t>word_tokenize</a:t>
            </a:r>
            <a:endParaRPr lang="en-US" sz="1600" i="1" dirty="0"/>
          </a:p>
          <a:p>
            <a:pPr marL="457200" indent="-342900">
              <a:lnSpc>
                <a:spcPct val="90000"/>
              </a:lnSpc>
              <a:spcAft>
                <a:spcPts val="600"/>
              </a:spcAft>
              <a:buFont typeface="+mj-lt"/>
              <a:buAutoNum type="arabicPeriod"/>
            </a:pPr>
            <a:r>
              <a:rPr lang="en-US" sz="1600" dirty="0"/>
              <a:t>In addition to 1), filter only English words using </a:t>
            </a:r>
            <a:r>
              <a:rPr lang="en-US" sz="1600" i="1" dirty="0" err="1"/>
              <a:t>nltk.corpus.words</a:t>
            </a:r>
            <a:endParaRPr lang="en-US" sz="1600" i="1" dirty="0"/>
          </a:p>
          <a:p>
            <a:pPr>
              <a:lnSpc>
                <a:spcPct val="90000"/>
              </a:lnSpc>
              <a:spcAft>
                <a:spcPts val="600"/>
              </a:spcAft>
            </a:pPr>
            <a:endParaRPr lang="en-US" sz="1600" i="1" dirty="0"/>
          </a:p>
          <a:p>
            <a:pPr>
              <a:lnSpc>
                <a:spcPct val="90000"/>
              </a:lnSpc>
              <a:spcAft>
                <a:spcPts val="600"/>
              </a:spcAft>
            </a:pPr>
            <a:r>
              <a:rPr lang="en-US" sz="1600" dirty="0"/>
              <a:t>After having only English words left, we applied these additional steps</a:t>
            </a:r>
          </a:p>
          <a:p>
            <a:pPr indent="-228600">
              <a:lnSpc>
                <a:spcPct val="90000"/>
              </a:lnSpc>
              <a:spcAft>
                <a:spcPts val="600"/>
              </a:spcAft>
              <a:buFont typeface="Arial" panose="020B0604020202020204" pitchFamily="34" charset="0"/>
              <a:buChar char="•"/>
            </a:pPr>
            <a:endParaRPr lang="en-US" sz="1600" dirty="0"/>
          </a:p>
          <a:p>
            <a:pPr marL="457200" indent="-342900">
              <a:lnSpc>
                <a:spcPct val="90000"/>
              </a:lnSpc>
              <a:spcAft>
                <a:spcPts val="600"/>
              </a:spcAft>
              <a:buFont typeface="+mj-lt"/>
              <a:buAutoNum type="arabicPeriod" startAt="5"/>
            </a:pPr>
            <a:r>
              <a:rPr lang="en-US" sz="1600" dirty="0"/>
              <a:t>Define POS tag with</a:t>
            </a:r>
            <a:r>
              <a:rPr lang="en-US" sz="1600" i="1" dirty="0"/>
              <a:t> </a:t>
            </a:r>
            <a:r>
              <a:rPr lang="en-US" sz="1600" i="1" dirty="0" err="1"/>
              <a:t>nltk.pos_tag</a:t>
            </a:r>
            <a:endParaRPr lang="en-US" sz="1600" i="1" dirty="0"/>
          </a:p>
          <a:p>
            <a:pPr marL="800100" lvl="1" indent="-228600">
              <a:lnSpc>
                <a:spcPct val="90000"/>
              </a:lnSpc>
              <a:spcAft>
                <a:spcPts val="600"/>
              </a:spcAft>
              <a:buFont typeface="Arial" panose="020B0604020202020204" pitchFamily="34" charset="0"/>
              <a:buChar char="•"/>
            </a:pPr>
            <a:r>
              <a:rPr lang="en-US" sz="1600" dirty="0"/>
              <a:t>Words must not be capitalized for that!</a:t>
            </a:r>
          </a:p>
          <a:p>
            <a:pPr marL="457200" indent="-342900">
              <a:lnSpc>
                <a:spcPct val="90000"/>
              </a:lnSpc>
              <a:spcAft>
                <a:spcPts val="600"/>
              </a:spcAft>
              <a:buFont typeface="+mj-lt"/>
              <a:buAutoNum type="arabicPeriod" startAt="5"/>
            </a:pPr>
            <a:r>
              <a:rPr lang="en-US" sz="1600" dirty="0"/>
              <a:t>Lemmatize words with </a:t>
            </a:r>
            <a:r>
              <a:rPr lang="en-US" sz="1600" i="1" dirty="0" err="1"/>
              <a:t>WordNetLemmatizer</a:t>
            </a:r>
            <a:endParaRPr lang="en-US" sz="1600" i="1" dirty="0"/>
          </a:p>
          <a:p>
            <a:pPr marL="457200" indent="-342900">
              <a:lnSpc>
                <a:spcPct val="90000"/>
              </a:lnSpc>
              <a:spcAft>
                <a:spcPts val="600"/>
              </a:spcAft>
              <a:buFont typeface="+mj-lt"/>
              <a:buAutoNum type="arabicPeriod" startAt="5"/>
            </a:pPr>
            <a:r>
              <a:rPr lang="en-US" sz="1600" dirty="0"/>
              <a:t>Drop default </a:t>
            </a:r>
            <a:r>
              <a:rPr lang="en-US" sz="1600" dirty="0" err="1"/>
              <a:t>english</a:t>
            </a:r>
            <a:r>
              <a:rPr lang="en-US" sz="1600" dirty="0"/>
              <a:t> </a:t>
            </a:r>
            <a:r>
              <a:rPr lang="en-US" sz="1600" dirty="0" err="1"/>
              <a:t>stopwords</a:t>
            </a:r>
            <a:endParaRPr lang="en-US" sz="1600" dirty="0"/>
          </a:p>
          <a:p>
            <a:pPr marL="457200" indent="-342900">
              <a:lnSpc>
                <a:spcPct val="90000"/>
              </a:lnSpc>
              <a:spcAft>
                <a:spcPts val="600"/>
              </a:spcAft>
              <a:buFont typeface="+mj-lt"/>
              <a:buAutoNum type="arabicPeriod" startAt="5"/>
            </a:pPr>
            <a:r>
              <a:rPr lang="en-US" sz="1600" dirty="0"/>
              <a:t>Capitalize all words</a:t>
            </a:r>
          </a:p>
          <a:p>
            <a:pPr marL="457200" indent="-342900">
              <a:lnSpc>
                <a:spcPct val="90000"/>
              </a:lnSpc>
              <a:spcAft>
                <a:spcPts val="600"/>
              </a:spcAft>
              <a:buFont typeface="+mj-lt"/>
              <a:buAutoNum type="arabicPeriod" startAt="5"/>
            </a:pPr>
            <a:r>
              <a:rPr lang="en-US" sz="1600" b="1" dirty="0"/>
              <a:t>Later</a:t>
            </a:r>
            <a:r>
              <a:rPr lang="en-US" sz="1600" dirty="0"/>
              <a:t>: Drop additional domain </a:t>
            </a:r>
            <a:r>
              <a:rPr lang="en-US" sz="1600" dirty="0" err="1"/>
              <a:t>stopwords</a:t>
            </a:r>
            <a:endParaRPr lang="en-US" sz="1600" dirty="0"/>
          </a:p>
          <a:p>
            <a:pPr marL="342900" indent="-228600">
              <a:lnSpc>
                <a:spcPct val="90000"/>
              </a:lnSpc>
              <a:spcAft>
                <a:spcPts val="600"/>
              </a:spcAft>
              <a:buFont typeface="Arial" panose="020B0604020202020204" pitchFamily="34" charset="0"/>
              <a:buChar char="•"/>
            </a:pPr>
            <a:endParaRPr lang="en-US" sz="1600" i="1" dirty="0"/>
          </a:p>
        </p:txBody>
      </p:sp>
      <p:sp>
        <p:nvSpPr>
          <p:cNvPr id="64" name="Oval 32">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0791"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34">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pic>
        <p:nvPicPr>
          <p:cNvPr id="8" name="Grafik 7" descr="Ein Bild, das Schwarz, Dunkelheit enthält.&#10;&#10;Automatisch generierte Beschreibung">
            <a:extLst>
              <a:ext uri="{FF2B5EF4-FFF2-40B4-BE49-F238E27FC236}">
                <a16:creationId xmlns:a16="http://schemas.microsoft.com/office/drawing/2014/main" id="{0546BA1A-45BB-56EC-65D1-0AC4BDF47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774" y="2392776"/>
            <a:ext cx="2533422" cy="253342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10" name="Grafik 9" descr="Ein Bild, das Schwarz, Dunkelheit enthält.&#10;&#10;Automatisch generierte Beschreibung">
            <a:extLst>
              <a:ext uri="{FF2B5EF4-FFF2-40B4-BE49-F238E27FC236}">
                <a16:creationId xmlns:a16="http://schemas.microsoft.com/office/drawing/2014/main" id="{5E548CA3-B332-958A-7289-E35B086172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504" y="558913"/>
            <a:ext cx="2533422" cy="253342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12" name="Grafik 11" descr="Ein Bild, das Schwarz, Dunkelheit enthält.&#10;&#10;Automatisch generierte Beschreibung">
            <a:extLst>
              <a:ext uri="{FF2B5EF4-FFF2-40B4-BE49-F238E27FC236}">
                <a16:creationId xmlns:a16="http://schemas.microsoft.com/office/drawing/2014/main" id="{7CB3A00B-48CF-682C-7E1B-0FCF188B5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503" y="3661942"/>
            <a:ext cx="2533423" cy="2533423"/>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sp>
        <p:nvSpPr>
          <p:cNvPr id="3" name="Slide Number Placeholder 2">
            <a:extLst>
              <a:ext uri="{FF2B5EF4-FFF2-40B4-BE49-F238E27FC236}">
                <a16:creationId xmlns:a16="http://schemas.microsoft.com/office/drawing/2014/main" id="{876F4DF6-9906-6FF9-7BC9-4E140ED149C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94D3714-C452-470B-8948-E17A93AA6506}" type="slidenum">
              <a:rPr lang="en-US" smtClean="0"/>
              <a:pPr>
                <a:spcAft>
                  <a:spcPts val="600"/>
                </a:spcAft>
              </a:pPr>
              <a:t>8</a:t>
            </a:fld>
            <a:endParaRPr lang="en-US"/>
          </a:p>
        </p:txBody>
      </p:sp>
      <p:sp>
        <p:nvSpPr>
          <p:cNvPr id="66" name="Arc 36">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147" y="5530635"/>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Freeform: Shape 38">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6066084"/>
            <a:ext cx="1913062" cy="791916"/>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2612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4" name="Rectangle 33">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el 1">
            <a:extLst>
              <a:ext uri="{FF2B5EF4-FFF2-40B4-BE49-F238E27FC236}">
                <a16:creationId xmlns:a16="http://schemas.microsoft.com/office/drawing/2014/main" id="{0297385E-D069-4DD4-CAA3-96E34CB7DABA}"/>
              </a:ext>
            </a:extLst>
          </p:cNvPr>
          <p:cNvSpPr>
            <a:spLocks noGrp="1"/>
          </p:cNvSpPr>
          <p:nvPr>
            <p:ph type="title"/>
          </p:nvPr>
        </p:nvSpPr>
        <p:spPr>
          <a:xfrm>
            <a:off x="550864" y="365125"/>
            <a:ext cx="11090274" cy="1325563"/>
          </a:xfrm>
        </p:spPr>
        <p:txBody>
          <a:bodyPr>
            <a:normAutofit/>
          </a:bodyPr>
          <a:lstStyle/>
          <a:p>
            <a:r>
              <a:rPr lang="en-US"/>
              <a:t>Word Clouds of recipes after NLTK preprocessing</a:t>
            </a:r>
            <a:br>
              <a:rPr lang="en-US"/>
            </a:br>
            <a:r>
              <a:rPr lang="en-US" sz="3200"/>
              <a:t>(Domain </a:t>
            </a:r>
            <a:r>
              <a:rPr lang="en-US" sz="3200" err="1"/>
              <a:t>stopwords</a:t>
            </a:r>
            <a:r>
              <a:rPr lang="en-US" sz="3200"/>
              <a:t> still included)</a:t>
            </a:r>
            <a:endParaRPr lang="en-US">
              <a:cs typeface="Calibri Light"/>
            </a:endParaRPr>
          </a:p>
        </p:txBody>
      </p:sp>
      <p:pic>
        <p:nvPicPr>
          <p:cNvPr id="5" name="Grafik 4">
            <a:extLst>
              <a:ext uri="{FF2B5EF4-FFF2-40B4-BE49-F238E27FC236}">
                <a16:creationId xmlns:a16="http://schemas.microsoft.com/office/drawing/2014/main" id="{3FB496ED-C281-9403-B7DF-2448C25FEB66}"/>
              </a:ext>
            </a:extLst>
          </p:cNvPr>
          <p:cNvPicPr>
            <a:picLocks noChangeAspect="1"/>
          </p:cNvPicPr>
          <p:nvPr/>
        </p:nvPicPr>
        <p:blipFill>
          <a:blip r:embed="rId2"/>
          <a:stretch>
            <a:fillRect/>
          </a:stretch>
        </p:blipFill>
        <p:spPr>
          <a:xfrm>
            <a:off x="1180550" y="2133600"/>
            <a:ext cx="1877992" cy="1887453"/>
          </a:xfrm>
          <a:prstGeom prst="rect">
            <a:avLst/>
          </a:prstGeom>
        </p:spPr>
      </p:pic>
      <p:sp>
        <p:nvSpPr>
          <p:cNvPr id="6" name="Textfeld 5">
            <a:extLst>
              <a:ext uri="{FF2B5EF4-FFF2-40B4-BE49-F238E27FC236}">
                <a16:creationId xmlns:a16="http://schemas.microsoft.com/office/drawing/2014/main" id="{06F0C0AB-668B-452D-6CFF-413A0BDC95C8}"/>
              </a:ext>
            </a:extLst>
          </p:cNvPr>
          <p:cNvSpPr txBox="1"/>
          <p:nvPr/>
        </p:nvSpPr>
        <p:spPr>
          <a:xfrm>
            <a:off x="1730593" y="4048602"/>
            <a:ext cx="777906" cy="338875"/>
          </a:xfrm>
          <a:prstGeom prst="rect">
            <a:avLst/>
          </a:prstGeom>
          <a:noFill/>
        </p:spPr>
        <p:txBody>
          <a:bodyPr wrap="square" rtlCol="0">
            <a:spAutoFit/>
          </a:bodyPr>
          <a:lstStyle/>
          <a:p>
            <a:pPr defTabSz="813816">
              <a:spcAft>
                <a:spcPts val="600"/>
              </a:spcAft>
            </a:pPr>
            <a:r>
              <a:rPr lang="en-US" sz="1602" kern="1200">
                <a:solidFill>
                  <a:schemeClr val="tx1"/>
                </a:solidFill>
                <a:latin typeface="+mn-lt"/>
                <a:ea typeface="+mn-ea"/>
                <a:cs typeface="+mn-cs"/>
              </a:rPr>
              <a:t>Name</a:t>
            </a:r>
            <a:endParaRPr lang="en-US"/>
          </a:p>
        </p:txBody>
      </p:sp>
      <p:pic>
        <p:nvPicPr>
          <p:cNvPr id="14" name="Grafik 13">
            <a:extLst>
              <a:ext uri="{FF2B5EF4-FFF2-40B4-BE49-F238E27FC236}">
                <a16:creationId xmlns:a16="http://schemas.microsoft.com/office/drawing/2014/main" id="{FE760A86-B98A-B08C-3BA6-46BA1C3A169F}"/>
              </a:ext>
            </a:extLst>
          </p:cNvPr>
          <p:cNvPicPr>
            <a:picLocks noChangeAspect="1"/>
          </p:cNvPicPr>
          <p:nvPr/>
        </p:nvPicPr>
        <p:blipFill>
          <a:blip r:embed="rId3"/>
          <a:stretch>
            <a:fillRect/>
          </a:stretch>
        </p:blipFill>
        <p:spPr>
          <a:xfrm>
            <a:off x="3699489" y="2133600"/>
            <a:ext cx="1896865" cy="1887452"/>
          </a:xfrm>
          <a:prstGeom prst="rect">
            <a:avLst/>
          </a:prstGeom>
        </p:spPr>
      </p:pic>
      <p:sp>
        <p:nvSpPr>
          <p:cNvPr id="15" name="Textfeld 14">
            <a:extLst>
              <a:ext uri="{FF2B5EF4-FFF2-40B4-BE49-F238E27FC236}">
                <a16:creationId xmlns:a16="http://schemas.microsoft.com/office/drawing/2014/main" id="{4EA23AFF-4484-A663-4215-6F150F693B65}"/>
              </a:ext>
            </a:extLst>
          </p:cNvPr>
          <p:cNvSpPr txBox="1"/>
          <p:nvPr/>
        </p:nvSpPr>
        <p:spPr>
          <a:xfrm>
            <a:off x="4075213" y="4079527"/>
            <a:ext cx="1145418" cy="338875"/>
          </a:xfrm>
          <a:prstGeom prst="rect">
            <a:avLst/>
          </a:prstGeom>
          <a:noFill/>
        </p:spPr>
        <p:txBody>
          <a:bodyPr wrap="square" rtlCol="0">
            <a:spAutoFit/>
          </a:bodyPr>
          <a:lstStyle/>
          <a:p>
            <a:pPr defTabSz="813816">
              <a:spcAft>
                <a:spcPts val="600"/>
              </a:spcAft>
            </a:pPr>
            <a:r>
              <a:rPr lang="en-US" sz="1602" kern="1200">
                <a:solidFill>
                  <a:schemeClr val="tx1"/>
                </a:solidFill>
                <a:latin typeface="+mn-lt"/>
                <a:ea typeface="+mn-ea"/>
                <a:cs typeface="+mn-cs"/>
              </a:rPr>
              <a:t>Description</a:t>
            </a:r>
            <a:endParaRPr lang="en-US"/>
          </a:p>
        </p:txBody>
      </p:sp>
      <p:pic>
        <p:nvPicPr>
          <p:cNvPr id="17" name="Grafik 16">
            <a:extLst>
              <a:ext uri="{FF2B5EF4-FFF2-40B4-BE49-F238E27FC236}">
                <a16:creationId xmlns:a16="http://schemas.microsoft.com/office/drawing/2014/main" id="{4D417DB9-21E4-742D-39E3-B52EA2D23202}"/>
              </a:ext>
            </a:extLst>
          </p:cNvPr>
          <p:cNvPicPr>
            <a:picLocks noChangeAspect="1"/>
          </p:cNvPicPr>
          <p:nvPr/>
        </p:nvPicPr>
        <p:blipFill>
          <a:blip r:embed="rId4"/>
          <a:stretch>
            <a:fillRect/>
          </a:stretch>
        </p:blipFill>
        <p:spPr>
          <a:xfrm>
            <a:off x="6237302" y="2137649"/>
            <a:ext cx="1901536" cy="1887452"/>
          </a:xfrm>
          <a:prstGeom prst="rect">
            <a:avLst/>
          </a:prstGeom>
        </p:spPr>
      </p:pic>
      <p:sp>
        <p:nvSpPr>
          <p:cNvPr id="18" name="Textfeld 17">
            <a:extLst>
              <a:ext uri="{FF2B5EF4-FFF2-40B4-BE49-F238E27FC236}">
                <a16:creationId xmlns:a16="http://schemas.microsoft.com/office/drawing/2014/main" id="{0ACB5602-2EEA-6AC1-14FE-3036850FFBB3}"/>
              </a:ext>
            </a:extLst>
          </p:cNvPr>
          <p:cNvSpPr txBox="1"/>
          <p:nvPr/>
        </p:nvSpPr>
        <p:spPr>
          <a:xfrm>
            <a:off x="6615361" y="4073367"/>
            <a:ext cx="1145418" cy="338875"/>
          </a:xfrm>
          <a:prstGeom prst="rect">
            <a:avLst/>
          </a:prstGeom>
          <a:noFill/>
        </p:spPr>
        <p:txBody>
          <a:bodyPr wrap="square" rtlCol="0">
            <a:spAutoFit/>
          </a:bodyPr>
          <a:lstStyle/>
          <a:p>
            <a:pPr defTabSz="813816">
              <a:spcAft>
                <a:spcPts val="600"/>
              </a:spcAft>
            </a:pPr>
            <a:r>
              <a:rPr lang="en-US" sz="1602" kern="1200">
                <a:solidFill>
                  <a:schemeClr val="tx1"/>
                </a:solidFill>
                <a:latin typeface="+mn-lt"/>
                <a:ea typeface="+mn-ea"/>
                <a:cs typeface="+mn-cs"/>
              </a:rPr>
              <a:t>Ingredients</a:t>
            </a:r>
            <a:endParaRPr lang="en-US"/>
          </a:p>
        </p:txBody>
      </p:sp>
      <p:pic>
        <p:nvPicPr>
          <p:cNvPr id="20" name="Grafik 19">
            <a:extLst>
              <a:ext uri="{FF2B5EF4-FFF2-40B4-BE49-F238E27FC236}">
                <a16:creationId xmlns:a16="http://schemas.microsoft.com/office/drawing/2014/main" id="{8021D1AA-7209-A41F-3F72-FB466D93380B}"/>
              </a:ext>
            </a:extLst>
          </p:cNvPr>
          <p:cNvPicPr>
            <a:picLocks noChangeAspect="1"/>
          </p:cNvPicPr>
          <p:nvPr/>
        </p:nvPicPr>
        <p:blipFill>
          <a:blip r:embed="rId5"/>
          <a:stretch>
            <a:fillRect/>
          </a:stretch>
        </p:blipFill>
        <p:spPr>
          <a:xfrm>
            <a:off x="8622022" y="2133600"/>
            <a:ext cx="1882733" cy="1887453"/>
          </a:xfrm>
          <a:prstGeom prst="rect">
            <a:avLst/>
          </a:prstGeom>
        </p:spPr>
      </p:pic>
      <p:sp>
        <p:nvSpPr>
          <p:cNvPr id="23" name="Textfeld 22">
            <a:extLst>
              <a:ext uri="{FF2B5EF4-FFF2-40B4-BE49-F238E27FC236}">
                <a16:creationId xmlns:a16="http://schemas.microsoft.com/office/drawing/2014/main" id="{3794D82C-84E2-1347-4ADE-BA9885D7D590}"/>
              </a:ext>
            </a:extLst>
          </p:cNvPr>
          <p:cNvSpPr txBox="1"/>
          <p:nvPr/>
        </p:nvSpPr>
        <p:spPr>
          <a:xfrm>
            <a:off x="9216637" y="4073367"/>
            <a:ext cx="693502" cy="338875"/>
          </a:xfrm>
          <a:prstGeom prst="rect">
            <a:avLst/>
          </a:prstGeom>
          <a:noFill/>
        </p:spPr>
        <p:txBody>
          <a:bodyPr wrap="square" rtlCol="0">
            <a:spAutoFit/>
          </a:bodyPr>
          <a:lstStyle/>
          <a:p>
            <a:pPr defTabSz="813816">
              <a:spcAft>
                <a:spcPts val="600"/>
              </a:spcAft>
            </a:pPr>
            <a:r>
              <a:rPr lang="en-US" sz="1602" kern="1200">
                <a:solidFill>
                  <a:schemeClr val="tx1"/>
                </a:solidFill>
                <a:latin typeface="+mn-lt"/>
                <a:ea typeface="+mn-ea"/>
                <a:cs typeface="+mn-cs"/>
              </a:rPr>
              <a:t>Steps</a:t>
            </a:r>
            <a:endParaRPr lang="en-US"/>
          </a:p>
        </p:txBody>
      </p:sp>
      <p:sp>
        <p:nvSpPr>
          <p:cNvPr id="24" name="Textfeld 23">
            <a:extLst>
              <a:ext uri="{FF2B5EF4-FFF2-40B4-BE49-F238E27FC236}">
                <a16:creationId xmlns:a16="http://schemas.microsoft.com/office/drawing/2014/main" id="{A3D346D9-9C98-662D-61C4-0CFE3BA3E781}"/>
              </a:ext>
            </a:extLst>
          </p:cNvPr>
          <p:cNvSpPr txBox="1"/>
          <p:nvPr/>
        </p:nvSpPr>
        <p:spPr>
          <a:xfrm>
            <a:off x="1180550" y="4602870"/>
            <a:ext cx="6958288" cy="1477328"/>
          </a:xfrm>
          <a:prstGeom prst="rect">
            <a:avLst/>
          </a:prstGeom>
          <a:noFill/>
        </p:spPr>
        <p:txBody>
          <a:bodyPr wrap="square" rtlCol="0">
            <a:spAutoFit/>
          </a:bodyPr>
          <a:lstStyle/>
          <a:p>
            <a:pPr defTabSz="813816">
              <a:spcAft>
                <a:spcPts val="600"/>
              </a:spcAft>
            </a:pPr>
            <a:r>
              <a:rPr lang="en-US" kern="1200">
                <a:solidFill>
                  <a:schemeClr val="tx1"/>
                </a:solidFill>
                <a:latin typeface="+mn-lt"/>
                <a:ea typeface="+mn-ea"/>
                <a:cs typeface="+mn-cs"/>
              </a:rPr>
              <a:t>We see a lot of chicken recipes. On first view we could therefore expect chicken to be a top ingredient, but we already see that there are a lot of cooking weights and measures in the ingredients. We do see chicken to appear often in the description column, but also words like “easy”, “perfect” and “</a:t>
            </a:r>
            <a:r>
              <a:rPr lang="en-US" kern="1200" err="1">
                <a:solidFill>
                  <a:schemeClr val="tx1"/>
                </a:solidFill>
                <a:latin typeface="+mn-lt"/>
                <a:ea typeface="+mn-ea"/>
                <a:cs typeface="+mn-cs"/>
              </a:rPr>
              <a:t>yummly</a:t>
            </a:r>
            <a:r>
              <a:rPr lang="en-US" kern="1200">
                <a:solidFill>
                  <a:schemeClr val="tx1"/>
                </a:solidFill>
                <a:latin typeface="+mn-lt"/>
                <a:ea typeface="+mn-ea"/>
                <a:cs typeface="+mn-cs"/>
              </a:rPr>
              <a:t>” to describe the type of recipe.</a:t>
            </a:r>
            <a:endParaRPr lang="en-US" sz="2000"/>
          </a:p>
        </p:txBody>
      </p:sp>
      <p:sp>
        <p:nvSpPr>
          <p:cNvPr id="26" name="Textfeld 25">
            <a:extLst>
              <a:ext uri="{FF2B5EF4-FFF2-40B4-BE49-F238E27FC236}">
                <a16:creationId xmlns:a16="http://schemas.microsoft.com/office/drawing/2014/main" id="{9CA18314-6BAE-0128-BED0-30B2C616151B}"/>
              </a:ext>
            </a:extLst>
          </p:cNvPr>
          <p:cNvSpPr txBox="1"/>
          <p:nvPr/>
        </p:nvSpPr>
        <p:spPr>
          <a:xfrm>
            <a:off x="8575542" y="4602870"/>
            <a:ext cx="2435908" cy="2031325"/>
          </a:xfrm>
          <a:prstGeom prst="rect">
            <a:avLst/>
          </a:prstGeom>
          <a:noFill/>
        </p:spPr>
        <p:txBody>
          <a:bodyPr wrap="square">
            <a:spAutoFit/>
          </a:bodyPr>
          <a:lstStyle/>
          <a:p>
            <a:pPr defTabSz="813816">
              <a:spcAft>
                <a:spcPts val="600"/>
              </a:spcAft>
            </a:pPr>
            <a:r>
              <a:rPr lang="en-US" kern="1200">
                <a:solidFill>
                  <a:schemeClr val="tx1"/>
                </a:solidFill>
                <a:latin typeface="+mn-lt"/>
                <a:ea typeface="+mn-ea"/>
                <a:cs typeface="+mn-cs"/>
              </a:rPr>
              <a:t>Looking at the steps, there are obliviously a lot of things we must “add”, or “place” in the “oven”, but we also see </a:t>
            </a:r>
            <a:r>
              <a:rPr lang="en-US" b="1" kern="1200">
                <a:solidFill>
                  <a:schemeClr val="tx1"/>
                </a:solidFill>
                <a:latin typeface="+mn-lt"/>
                <a:ea typeface="+mn-ea"/>
                <a:cs typeface="+mn-cs"/>
              </a:rPr>
              <a:t>nouns</a:t>
            </a:r>
            <a:r>
              <a:rPr lang="en-US" kern="1200">
                <a:solidFill>
                  <a:schemeClr val="tx1"/>
                </a:solidFill>
                <a:latin typeface="+mn-lt"/>
                <a:ea typeface="+mn-ea"/>
                <a:cs typeface="+mn-cs"/>
              </a:rPr>
              <a:t> like “chicken” and “salt” in there.</a:t>
            </a:r>
            <a:endParaRPr lang="en-US" sz="2000"/>
          </a:p>
        </p:txBody>
      </p:sp>
      <p:sp>
        <p:nvSpPr>
          <p:cNvPr id="3" name="Slide Number Placeholder 2">
            <a:extLst>
              <a:ext uri="{FF2B5EF4-FFF2-40B4-BE49-F238E27FC236}">
                <a16:creationId xmlns:a16="http://schemas.microsoft.com/office/drawing/2014/main" id="{876F4DF6-9906-6FF9-7BC9-4E140ED149CA}"/>
              </a:ext>
            </a:extLst>
          </p:cNvPr>
          <p:cNvSpPr>
            <a:spLocks noGrp="1"/>
          </p:cNvSpPr>
          <p:nvPr>
            <p:ph type="sldNum" sz="quarter" idx="12"/>
          </p:nvPr>
        </p:nvSpPr>
        <p:spPr/>
        <p:txBody>
          <a:bodyPr/>
          <a:lstStyle/>
          <a:p>
            <a:fld id="{D94D3714-C452-470B-8948-E17A93AA6506}" type="slidenum">
              <a:rPr lang="en-US" smtClean="0"/>
              <a:t>9</a:t>
            </a:fld>
            <a:endParaRPr lang="en-US"/>
          </a:p>
        </p:txBody>
      </p:sp>
    </p:spTree>
    <p:extLst>
      <p:ext uri="{BB962C8B-B14F-4D97-AF65-F5344CB8AC3E}">
        <p14:creationId xmlns:p14="http://schemas.microsoft.com/office/powerpoint/2010/main" val="360261655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2137</Words>
  <Application>Microsoft Office PowerPoint</Application>
  <PresentationFormat>Breitbild</PresentationFormat>
  <Paragraphs>212</Paragraphs>
  <Slides>21</Slides>
  <Notes>6</Notes>
  <HiddenSlides>0</HiddenSlides>
  <MMClips>0</MMClips>
  <ScaleCrop>false</ScaleCrop>
  <HeadingPairs>
    <vt:vector size="4" baseType="variant">
      <vt:variant>
        <vt:lpstr>Design</vt:lpstr>
      </vt:variant>
      <vt:variant>
        <vt:i4>1</vt:i4>
      </vt:variant>
      <vt:variant>
        <vt:lpstr>Folientitel</vt:lpstr>
      </vt:variant>
      <vt:variant>
        <vt:i4>21</vt:i4>
      </vt:variant>
    </vt:vector>
  </HeadingPairs>
  <TitlesOfParts>
    <vt:vector size="22" baseType="lpstr">
      <vt:lpstr>Office</vt:lpstr>
      <vt:lpstr>BI- and Big Data Design Workshop</vt:lpstr>
      <vt:lpstr>PowerPoint-Präsentation</vt:lpstr>
      <vt:lpstr>PowerPoint-Präsentation</vt:lpstr>
      <vt:lpstr>Technical Set Up</vt:lpstr>
      <vt:lpstr>Pipeline Structure</vt:lpstr>
      <vt:lpstr>PowerPoint-Präsentation</vt:lpstr>
      <vt:lpstr>PowerPoint-Präsentation</vt:lpstr>
      <vt:lpstr>Preprocessing pipeline</vt:lpstr>
      <vt:lpstr>Word Clouds of recipes after NLTK preprocessing (Domain stopwords still included)</vt:lpstr>
      <vt:lpstr>Visualization of part of speech tagging</vt:lpstr>
      <vt:lpstr>Generate stopwords from a website</vt:lpstr>
      <vt:lpstr>Displaying top N values with stopword filter</vt:lpstr>
      <vt:lpstr>Ingredients and Steps analysis</vt:lpstr>
      <vt:lpstr>Deeper Ingredients insights</vt:lpstr>
      <vt:lpstr>PowerPoint-Präsentation</vt:lpstr>
      <vt:lpstr>Model Results</vt:lpstr>
      <vt:lpstr>Model Results</vt:lpstr>
      <vt:lpstr>KMeans</vt:lpstr>
      <vt:lpstr>PowerPoint-Präsentation</vt:lpstr>
      <vt:lpstr>PowerPoint-Präsentation</vt:lpstr>
      <vt:lpstr>Final Thoughts &amp; 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Lukas Zaiser</dc:creator>
  <cp:lastModifiedBy>Lukas Zaiser</cp:lastModifiedBy>
  <cp:revision>3</cp:revision>
  <dcterms:created xsi:type="dcterms:W3CDTF">2023-07-05T08:18:49Z</dcterms:created>
  <dcterms:modified xsi:type="dcterms:W3CDTF">2023-07-12T09:53:18Z</dcterms:modified>
</cp:coreProperties>
</file>